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844" r:id="rId2"/>
    <p:sldMasterId id="2147483892" r:id="rId3"/>
    <p:sldMasterId id="2147483952" r:id="rId4"/>
    <p:sldMasterId id="2147483964" r:id="rId5"/>
    <p:sldMasterId id="2147483988" r:id="rId6"/>
    <p:sldMasterId id="2147484000" r:id="rId7"/>
    <p:sldMasterId id="2147484014" r:id="rId8"/>
  </p:sldMasterIdLst>
  <p:notesMasterIdLst>
    <p:notesMasterId r:id="rId23"/>
  </p:notesMasterIdLst>
  <p:handoutMasterIdLst>
    <p:handoutMasterId r:id="rId24"/>
  </p:handoutMasterIdLst>
  <p:sldIdLst>
    <p:sldId id="294" r:id="rId9"/>
    <p:sldId id="405" r:id="rId10"/>
    <p:sldId id="393" r:id="rId11"/>
    <p:sldId id="352" r:id="rId12"/>
    <p:sldId id="394" r:id="rId13"/>
    <p:sldId id="396" r:id="rId14"/>
    <p:sldId id="402" r:id="rId15"/>
    <p:sldId id="403" r:id="rId16"/>
    <p:sldId id="395" r:id="rId17"/>
    <p:sldId id="370" r:id="rId18"/>
    <p:sldId id="400" r:id="rId19"/>
    <p:sldId id="401" r:id="rId20"/>
    <p:sldId id="387" r:id="rId21"/>
    <p:sldId id="302" r:id="rId22"/>
  </p:sldIdLst>
  <p:sldSz cx="9144000" cy="5143500" type="screen16x9"/>
  <p:notesSz cx="6808788" cy="9942513"/>
  <p:embeddedFontLst>
    <p:embeddedFont>
      <p:font typeface="Oswald" panose="020B0604020202020204" charset="-52"/>
      <p:regular r:id="rId25"/>
      <p:bold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Arial Unicode MS" panose="020B0604020202020204" pitchFamily="34" charset="-128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7A8"/>
    <a:srgbClr val="9ED0EE"/>
    <a:srgbClr val="EFEFEF"/>
    <a:srgbClr val="6E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F0D928-CC33-4DCE-AB89-A03DC437BBF7}">
  <a:tblStyle styleId="{ADF0D928-CC33-4DCE-AB89-A03DC437BB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07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3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2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6A5FC-4C65-4EAD-8994-05117891A6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D4B0-952C-4FDA-A5BB-2AC0A1B31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050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6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6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2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6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3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8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7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7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0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3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8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34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7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46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1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73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7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51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25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4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6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3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6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32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40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46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2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70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1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1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8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6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01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15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08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2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4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55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124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2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641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66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90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76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76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7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07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7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CF214-498A-164D-8CF9-FF84482A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F214C4-9B17-8545-8365-9396A6D91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E881B6-7A73-BA4D-AE57-FFEB28FA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79ED86-24D1-8E4D-B399-A5E1385F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71456-9BF6-0A4E-8B12-42D140A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4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2946E1-5F6E-504A-9D97-D571B492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52005-53A4-3148-8EC2-DC4DB9B6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B4DC89-2E29-9949-A266-4B447151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9719A-7E58-4B45-8735-25A64C3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5ABC59-524F-4248-B82D-7ED54994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62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D1D48-866F-C445-9BD9-D5BE9120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4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D1DB60-F170-D543-BAA4-0E23E40C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9B5983-57F6-2A46-BD4C-8473ED9E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A61339-60A3-D04C-BEE8-74B12CFD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E40D1C-1319-9A4D-921D-782824E1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4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14974-FE4E-A14A-BC75-EA79C6CE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B4C53-9757-E044-83C0-54BDE6FC6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F816AA-60C3-C14D-8816-5938F6619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ECEA5F-1C40-6D4F-A1AE-7B104DDF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B7F19B-DE7F-7A4E-B777-87FFD93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B5002E-E52E-B748-A01F-2B26AA25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24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BF314-39AB-E248-8452-F9902A7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BB464E-F9D2-9D44-9024-0309CD5B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F4AF20-3F53-A747-836A-2709A0B3C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0FCE47-05E7-614C-88DA-F0074ED8B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65AC9A7-4712-664F-B88A-030002950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1AB5DC-5172-A64F-9F1A-4E1ECD61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162C20-1F8A-A240-86E1-A49D9794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3A94FB-82A9-4947-90BD-6E81C005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3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206F7-E401-9942-BCE6-F2B0F5A3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64E3EF-0C7D-C94F-8005-F181243C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12E56E-05B3-EA41-9E4E-E95F7790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9A64C4-0D2F-7042-B55F-0EDFE56C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59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E03DE9-37D8-924F-B136-822BBB98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DB4FF3-1883-3749-BC00-83EB8DF9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116C64-07F5-A147-8228-354D6B60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99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C3172-BBDA-084F-AC7D-A0301342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B8F840-F376-584F-8A21-C1B61766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0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67BE2F-65F3-444A-868C-24470C8A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3F9604-F344-194D-91A6-ED757753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9A5BBD-821B-9046-BA41-615FAB54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2549E-869D-3C41-A89D-8DF73D65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5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D3E77-4F22-B94A-B35A-4194C2E6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4DA686F-C02C-7443-868C-3CF64BB19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0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D374F2-A327-C941-AF1A-94E236C2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D215D7-C009-2444-B638-425751BA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CA94C0-21FA-0848-A5F3-A3C776F8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ED5FD3-3563-594C-A222-14083F74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31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88A8A-B1B5-184C-B330-41B695E3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89D73E-86AA-2940-B8A8-A71A0ECF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C63E7A-30BD-C546-AB2A-6F0DC803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842843-6C9C-A142-B339-801ACE73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DA23D-BCE0-7740-9AEE-F695ED6A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9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A13B1C-7225-9045-9047-BDF36B8B2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0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F81012-F680-5B4C-AC08-C0733B688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273880"/>
            <a:ext cx="5800725" cy="4358879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093F2-B3CC-5543-89A1-A77DFCF3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E6D9EE-614A-FD46-B09E-2B4DF737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11164C-6EC3-2441-81A8-7446A05A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9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882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9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087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98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98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5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86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ACC04-8D09-4A4E-8964-162F6F75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6A557E-E6F9-404A-AD70-56D56B47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FCEB75-2A76-1B4D-AC83-F9638A07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A6A1D669-8B47-3046-B45E-2F8B7275DD14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>
                <a:buClrTx/>
                <a:buFontTx/>
                <a:buNone/>
              </a:pPr>
              <a:t>12.12.2022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0AE7-B55A-3146-9C8C-FE48079B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241FDB-A94D-FB41-B394-6EC1B9D7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5B6AA28E-4B32-D846-9457-8C125F4A78FA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874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&#1092;&#1094;&#1086;&#1084;&#1086;&#1092;&#1074;.&#1088;&#1092;/activities/org_metod/page520/page815" TargetMode="External"/><Relationship Id="rId5" Type="http://schemas.openxmlformats.org/officeDocument/2006/relationships/hyperlink" Target="http://clck.ru/sH8mJ" TargetMode="External"/><Relationship Id="rId4" Type="http://schemas.openxmlformats.org/officeDocument/2006/relationships/hyperlink" Target="http://vcht.center/sample-page/reestr-adoo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" y="0"/>
            <a:ext cx="239968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6766" y="-96214"/>
            <a:ext cx="6048672" cy="91810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</a:t>
            </a:r>
            <a:b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Архангельской области</a:t>
            </a:r>
            <a:b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«Дворец детского и юношеского творчества»</a:t>
            </a:r>
            <a:b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927926"/>
            <a:ext cx="7651090" cy="1710631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endParaRPr lang="ru-RU" sz="9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реализации дополнительных общеобразовательных общеразвивающих программ</a:t>
            </a:r>
          </a:p>
          <a:p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обучающихся дошкольного возраста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5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Некрасова Елена Ивановна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РМЦ ГБОУ ДДЮТ </a:t>
            </a:r>
          </a:p>
          <a:p>
            <a:pPr algn="r"/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развитию нормативно-правовой базы</a:t>
            </a:r>
            <a:r>
              <a:rPr lang="ru-RU" sz="5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51" y="87477"/>
            <a:ext cx="1460698" cy="146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9840" y="680314"/>
            <a:ext cx="7664760" cy="4393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 smtClean="0"/>
              <a:t>Целями развития дополнительного образования </a:t>
            </a:r>
            <a:r>
              <a:rPr lang="ru-RU" sz="1300" dirty="0" smtClean="0"/>
              <a:t>детей являются создание условий для </a:t>
            </a:r>
            <a:r>
              <a:rPr lang="ru-RU" sz="1300" u="sng" dirty="0" smtClean="0">
                <a:solidFill>
                  <a:srgbClr val="C00000"/>
                </a:solidFill>
              </a:rPr>
              <a:t>самореализации и развития талантов детей</a:t>
            </a:r>
            <a:r>
              <a:rPr lang="ru-RU" sz="1300" dirty="0" smtClean="0"/>
              <a:t>, а также </a:t>
            </a:r>
            <a:r>
              <a:rPr lang="ru-RU" sz="1300" u="sng" dirty="0" smtClean="0">
                <a:solidFill>
                  <a:srgbClr val="C00000"/>
                </a:solidFill>
              </a:rPr>
              <a:t>воспитание</a:t>
            </a:r>
            <a:r>
              <a:rPr lang="ru-RU" sz="1300" dirty="0" smtClean="0"/>
              <a:t> высоконравственной, гармонично развитой и социально ответственной личности.</a:t>
            </a:r>
          </a:p>
          <a:p>
            <a:pPr marL="0" indent="0" algn="just">
              <a:buNone/>
            </a:pPr>
            <a:r>
              <a:rPr lang="ru-RU" sz="1300" i="1" dirty="0" smtClean="0"/>
              <a:t>	Для достижения целей дополнительного образования детей необходимо решение определенных задач, в том числе: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C00000"/>
                </a:solidFill>
              </a:rPr>
              <a:t>о</a:t>
            </a:r>
            <a:r>
              <a:rPr lang="ru-RU" sz="1300" b="1" dirty="0" smtClean="0">
                <a:solidFill>
                  <a:srgbClr val="C00000"/>
                </a:solidFill>
              </a:rPr>
              <a:t>бновление содержания и методов</a:t>
            </a:r>
            <a:r>
              <a:rPr lang="ru-RU" sz="1300" b="1" dirty="0" smtClean="0"/>
              <a:t> обучения на основе комплексного анализа доступности, интересов и потребностей различных категорий детей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C00000"/>
                </a:solidFill>
              </a:rPr>
              <a:t>организация воспитательной деятельности </a:t>
            </a:r>
            <a:r>
              <a:rPr lang="ru-RU" sz="1300" b="1" dirty="0" smtClean="0"/>
              <a:t>на основе социокультурных, духовно-нравственных ценностей российского общества и государства, а также </a:t>
            </a:r>
            <a:r>
              <a:rPr lang="ru-RU" sz="1300" b="1" dirty="0" smtClean="0">
                <a:solidFill>
                  <a:srgbClr val="C00000"/>
                </a:solidFill>
              </a:rPr>
              <a:t>формирование общероссийской гражданской идентичности, патриотизма и гражданской ответственности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300" b="1" dirty="0" smtClean="0"/>
              <a:t>расширение возможности для </a:t>
            </a:r>
            <a:r>
              <a:rPr lang="ru-RU" sz="1300" b="1" dirty="0" smtClean="0">
                <a:solidFill>
                  <a:srgbClr val="C00000"/>
                </a:solidFill>
              </a:rPr>
              <a:t>использования </a:t>
            </a:r>
            <a:r>
              <a:rPr lang="ru-RU" sz="1300" b="1" dirty="0" smtClean="0"/>
              <a:t>в образовательном и воспитательном процессе </a:t>
            </a:r>
            <a:r>
              <a:rPr lang="ru-RU" sz="1300" b="1" dirty="0" smtClean="0">
                <a:solidFill>
                  <a:srgbClr val="C00000"/>
                </a:solidFill>
              </a:rPr>
              <a:t>культурного и природного наследия народов России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prstClr val="black"/>
                </a:solidFill>
              </a:rPr>
              <a:t>включение в ДООП по всем направленностям компонентов, обеспечивающих </a:t>
            </a:r>
            <a:r>
              <a:rPr lang="ru-RU" sz="1300" b="1" dirty="0">
                <a:solidFill>
                  <a:srgbClr val="C00000"/>
                </a:solidFill>
              </a:rPr>
              <a:t>формирование функциональной грамотности и навыков</a:t>
            </a:r>
            <a:r>
              <a:rPr lang="ru-RU" sz="1300" b="1" dirty="0">
                <a:solidFill>
                  <a:prstClr val="black"/>
                </a:solidFill>
              </a:rPr>
              <a:t>, связанных с эмоциональным, физическим, интеллектуальным, духовным развитием человека</a:t>
            </a:r>
          </a:p>
          <a:p>
            <a:pPr marL="0" lvl="0" indent="0" algn="just">
              <a:buNone/>
            </a:pPr>
            <a:r>
              <a:rPr lang="ru-RU" sz="1200" b="1" i="1" dirty="0">
                <a:solidFill>
                  <a:srgbClr val="0070C0"/>
                </a:solidFill>
              </a:rPr>
              <a:t>* Функциональная грамотность – это способность применять приобретённые знания, умения и навыки для решения жизненных задач в различных сферах.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solidFill>
                  <a:prstClr val="black"/>
                </a:solidFill>
              </a:rPr>
              <a:t>вовлечение </a:t>
            </a:r>
            <a:r>
              <a:rPr lang="ru-RU" sz="1300" b="1" i="1" dirty="0">
                <a:solidFill>
                  <a:prstClr val="black"/>
                </a:solidFill>
              </a:rPr>
              <a:t>обучающихся в </a:t>
            </a:r>
            <a:r>
              <a:rPr lang="ru-RU" sz="1300" b="1" i="1" dirty="0">
                <a:solidFill>
                  <a:srgbClr val="C00000"/>
                </a:solidFill>
              </a:rPr>
              <a:t>программы ранней профориентации</a:t>
            </a:r>
            <a:r>
              <a:rPr lang="ru-RU" sz="1300" b="1" i="1" dirty="0">
                <a:solidFill>
                  <a:prstClr val="black"/>
                </a:solidFill>
              </a:rPr>
              <a:t>, обеспечивающие ознакомление с современными профессиями и профессиями будущего, поддержку профессионального самоопределения, формирование навыков планирования карьеры</a:t>
            </a:r>
          </a:p>
          <a:p>
            <a:pPr marL="0" lvl="0" indent="0" algn="just">
              <a:buNone/>
            </a:pPr>
            <a:endParaRPr lang="ru-RU" sz="1300" i="1" dirty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300" b="1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300" b="1" dirty="0" smtClean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18764" y="107951"/>
            <a:ext cx="6091885" cy="55041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Концепция развития дополнительного образования детей до 2030 года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распоряжение Правительства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РФ от </a:t>
            </a:r>
            <a:r>
              <a:rPr lang="ru-RU" sz="1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31 марта 2022 г. № 678-р)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79" y="3"/>
            <a:ext cx="654901" cy="65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240188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70048" y="107950"/>
            <a:ext cx="6340602" cy="61625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Приоритеты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обновления содержания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технологий</a:t>
            </a:r>
            <a:b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lang="ru-RU" sz="2400" b="1" dirty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50" y="0"/>
            <a:ext cx="816130" cy="8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94910" y="899770"/>
            <a:ext cx="2461090" cy="4104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prstClr val="white"/>
                </a:solidFill>
              </a:rPr>
              <a:t>Социально-гуманитарная</a:t>
            </a:r>
            <a:endParaRPr lang="ru-RU" sz="800" b="1" u="sng" dirty="0" smtClean="0">
              <a:solidFill>
                <a:prstClr val="whit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 </a:t>
            </a:r>
            <a:r>
              <a:rPr lang="ru-RU" sz="1150" dirty="0" smtClean="0">
                <a:solidFill>
                  <a:prstClr val="white"/>
                </a:solidFill>
              </a:rPr>
              <a:t>вовлечение детей в практику глобального, регионального и локального развития общества;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 развитие культуры межличностного общения;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 лидерские качества;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 финансовая, правовая и медиа-грамотность;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предпринимательская деятельность;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формирование  навыков, связанных с эмоциональным, физическим, интеллектуальным, духовным развитием.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b="1" i="1" u="sng" dirty="0" smtClean="0">
                <a:solidFill>
                  <a:prstClr val="white"/>
                </a:solidFill>
              </a:rPr>
              <a:t>Игровые технологии, сетевые коммуникации в реальной и виртуальной среде</a:t>
            </a:r>
          </a:p>
          <a:p>
            <a:endParaRPr lang="ru-RU" sz="1150" dirty="0" smtClean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8581" y="928344"/>
            <a:ext cx="2507845" cy="4046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prstClr val="white"/>
                </a:solidFill>
              </a:rPr>
              <a:t>Туристско-краеведческая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 </a:t>
            </a:r>
            <a:r>
              <a:rPr lang="ru-RU" sz="1150" dirty="0" smtClean="0">
                <a:solidFill>
                  <a:prstClr val="white"/>
                </a:solidFill>
              </a:rPr>
              <a:t>вовлечение </a:t>
            </a:r>
            <a:r>
              <a:rPr lang="ru-RU" sz="1150" dirty="0">
                <a:solidFill>
                  <a:prstClr val="white"/>
                </a:solidFill>
              </a:rPr>
              <a:t>детей </a:t>
            </a:r>
            <a:r>
              <a:rPr lang="ru-RU" sz="1150" dirty="0" smtClean="0">
                <a:solidFill>
                  <a:prstClr val="white"/>
                </a:solidFill>
              </a:rPr>
              <a:t> в туристскую и краеведческую деятельность с целью изучения малой Родины и России посредством организации походно-экспедиционных, экскурсионных, проектно-исследовательских и других профильных форм работы;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 </a:t>
            </a:r>
            <a:r>
              <a:rPr lang="ru-RU" sz="1150" b="1" u="sng" dirty="0" smtClean="0">
                <a:solidFill>
                  <a:prstClr val="white"/>
                </a:solidFill>
              </a:rPr>
              <a:t>междисциплинарный</a:t>
            </a:r>
            <a:r>
              <a:rPr lang="ru-RU" sz="1150" b="1" dirty="0" smtClean="0">
                <a:solidFill>
                  <a:srgbClr val="C00000"/>
                </a:solidFill>
              </a:rPr>
              <a:t> </a:t>
            </a:r>
            <a:r>
              <a:rPr lang="ru-RU" sz="1150" dirty="0" smtClean="0">
                <a:solidFill>
                  <a:prstClr val="white"/>
                </a:solidFill>
              </a:rPr>
              <a:t>подход в части интеграции с различными областями знаний;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 формирование ЗУН, связанных с безопасным пребыванием в условиях природной и городской среды;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социализация.</a:t>
            </a:r>
          </a:p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6333" y="928344"/>
            <a:ext cx="2603500" cy="4046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prstClr val="white"/>
                </a:solidFill>
              </a:rPr>
              <a:t>Физкультурно-спортивная</a:t>
            </a:r>
            <a:endParaRPr lang="ru-RU" sz="1600" b="1" u="sng" dirty="0">
              <a:solidFill>
                <a:prstClr val="whit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prstClr val="white"/>
                </a:solidFill>
              </a:rPr>
              <a:t> </a:t>
            </a:r>
            <a:r>
              <a:rPr lang="ru-RU" sz="1200" dirty="0" smtClean="0">
                <a:solidFill>
                  <a:prstClr val="white"/>
                </a:solidFill>
              </a:rPr>
              <a:t>вовлечение в мероприятия, содержащие элементы различных видов спорта;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prstClr val="whit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white"/>
                </a:solidFill>
              </a:rPr>
              <a:t> развитие командных, индивидуальных и игровых видов деятельности, способствующих физическому, духовному, интеллектуальному, здоровьесберегающему и патриотическому воспитанию</a:t>
            </a:r>
          </a:p>
          <a:p>
            <a:pPr marL="171450" indent="-171450" algn="just">
              <a:buFontTx/>
              <a:buChar char="-"/>
            </a:pPr>
            <a:endParaRPr lang="ru-RU" sz="1100" dirty="0">
              <a:solidFill>
                <a:prstClr val="white"/>
              </a:solidFill>
            </a:endParaRPr>
          </a:p>
          <a:p>
            <a:pPr marL="171450" indent="-171450" algn="just">
              <a:buFontTx/>
              <a:buChar char="-"/>
            </a:pPr>
            <a:endParaRPr lang="ru-RU" sz="1100" dirty="0" smtClean="0">
              <a:solidFill>
                <a:prstClr val="white"/>
              </a:solidFill>
            </a:endParaRPr>
          </a:p>
          <a:p>
            <a:pPr marL="171450" indent="-171450" algn="just">
              <a:buFontTx/>
              <a:buChar char="-"/>
            </a:pPr>
            <a:endParaRPr lang="ru-RU" sz="1100" dirty="0">
              <a:solidFill>
                <a:prstClr val="white"/>
              </a:solidFill>
            </a:endParaRPr>
          </a:p>
          <a:p>
            <a:pPr marL="171450" indent="-171450" algn="just">
              <a:buFontTx/>
              <a:buChar char="-"/>
            </a:pPr>
            <a:endParaRPr lang="ru-RU" sz="1100" dirty="0" smtClean="0">
              <a:solidFill>
                <a:prstClr val="white"/>
              </a:solidFill>
            </a:endParaRPr>
          </a:p>
          <a:p>
            <a:pPr marL="171450" indent="-171450" algn="just">
              <a:buFontTx/>
              <a:buChar char="-"/>
            </a:pPr>
            <a:endParaRPr lang="ru-RU" sz="1100" dirty="0">
              <a:solidFill>
                <a:prstClr val="white"/>
              </a:solidFill>
            </a:endParaRPr>
          </a:p>
          <a:p>
            <a:pPr algn="just"/>
            <a:endParaRPr lang="ru-RU" sz="1100" dirty="0" smtClean="0">
              <a:solidFill>
                <a:prstClr val="white"/>
              </a:solidFill>
            </a:endParaRPr>
          </a:p>
          <a:p>
            <a:pPr algn="just"/>
            <a:endParaRPr lang="ru-RU" sz="1100" dirty="0" smtClean="0">
              <a:solidFill>
                <a:prstClr val="white"/>
              </a:solidFill>
            </a:endParaRPr>
          </a:p>
          <a:p>
            <a:pPr algn="just"/>
            <a:r>
              <a:rPr lang="ru-RU" sz="1100" dirty="0" smtClean="0">
                <a:solidFill>
                  <a:prstClr val="white"/>
                </a:solidFill>
              </a:rPr>
              <a:t> </a:t>
            </a:r>
            <a:endParaRPr lang="ru-RU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11526" y="107951"/>
            <a:ext cx="6399124" cy="7747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Приоритеты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обновления содержания и технологий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7" y="20320"/>
            <a:ext cx="767885" cy="77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68020" y="907085"/>
            <a:ext cx="2406700" cy="4071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prstClr val="white"/>
              </a:solidFill>
            </a:endParaRPr>
          </a:p>
          <a:p>
            <a:pPr algn="ctr"/>
            <a:endParaRPr lang="ru-RU" sz="16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</a:rPr>
              <a:t>Естественнонаучная</a:t>
            </a:r>
          </a:p>
          <a:p>
            <a:pPr algn="ctr"/>
            <a:endParaRPr lang="ru-RU" sz="1100" b="1" u="sng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bg1"/>
                </a:solidFill>
              </a:rPr>
              <a:t> вовлечение детей в научную работу, в деятельность связанную с наблюдением, описанием, моделированием и конструированием различных явлений окружающего мира;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b="1" i="1" u="sng" dirty="0" smtClean="0">
                <a:solidFill>
                  <a:schemeClr val="bg1"/>
                </a:solidFill>
              </a:rPr>
              <a:t>обеспечить междисциплинарный подход в части интеграции с различными областями знаний;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i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i="1" dirty="0">
                <a:solidFill>
                  <a:schemeClr val="bg1"/>
                </a:solidFill>
              </a:rPr>
              <a:t>формирование </a:t>
            </a:r>
            <a:r>
              <a:rPr lang="ru-RU" sz="1100" i="1" dirty="0" smtClean="0">
                <a:solidFill>
                  <a:schemeClr val="bg1"/>
                </a:solidFill>
              </a:rPr>
              <a:t>навыков, </a:t>
            </a:r>
            <a:r>
              <a:rPr lang="ru-RU" sz="1100" i="1" dirty="0">
                <a:solidFill>
                  <a:schemeClr val="bg1"/>
                </a:solidFill>
              </a:rPr>
              <a:t>связанных с безопасным пребыванием в условиях природной и городской </a:t>
            </a:r>
            <a:r>
              <a:rPr lang="ru-RU" sz="1100" i="1" dirty="0" smtClean="0">
                <a:solidFill>
                  <a:schemeClr val="bg1"/>
                </a:solidFill>
              </a:rPr>
              <a:t>среды.</a:t>
            </a:r>
            <a:endParaRPr lang="ru-RU" sz="1100" dirty="0" smtClean="0">
              <a:solidFill>
                <a:schemeClr val="bg1"/>
              </a:solidFill>
            </a:endParaRPr>
          </a:p>
          <a:p>
            <a:pPr algn="just"/>
            <a:endParaRPr lang="ru-RU" sz="1100" dirty="0" smtClean="0">
              <a:solidFill>
                <a:prstClr val="white"/>
              </a:solidFill>
            </a:endParaRPr>
          </a:p>
          <a:p>
            <a:pPr algn="just"/>
            <a:endParaRPr lang="ru-RU" sz="1100" dirty="0">
              <a:solidFill>
                <a:prstClr val="white"/>
              </a:solidFill>
            </a:endParaRPr>
          </a:p>
          <a:p>
            <a:pPr algn="just"/>
            <a:endParaRPr lang="ru-RU" sz="1100" dirty="0" smtClean="0">
              <a:solidFill>
                <a:prstClr val="white"/>
              </a:solidFill>
            </a:endParaRPr>
          </a:p>
          <a:p>
            <a:pPr algn="just"/>
            <a:endParaRPr lang="ru-RU" sz="1100" dirty="0">
              <a:solidFill>
                <a:prstClr val="white"/>
              </a:solidFill>
            </a:endParaRPr>
          </a:p>
          <a:p>
            <a:pPr algn="just"/>
            <a:endParaRPr lang="ru-RU" sz="1100" dirty="0" smtClean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2230" y="907085"/>
            <a:ext cx="2691995" cy="4071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600" b="1" u="sng" dirty="0" smtClean="0">
                <a:solidFill>
                  <a:prstClr val="white"/>
                </a:solidFill>
              </a:rPr>
              <a:t>Техническая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вовлечение </a:t>
            </a:r>
            <a:r>
              <a:rPr lang="ru-RU" sz="1100" dirty="0">
                <a:solidFill>
                  <a:prstClr val="white"/>
                </a:solidFill>
              </a:rPr>
              <a:t>детей </a:t>
            </a:r>
            <a:r>
              <a:rPr lang="ru-RU" sz="1100" dirty="0" smtClean="0">
                <a:solidFill>
                  <a:prstClr val="white"/>
                </a:solidFill>
              </a:rPr>
              <a:t> в создание искусственно-технических и виртуальных объектов, построенных по законам природы;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приобретение навыков в области обработки материалов, электротехники и электроники, системной инженерии;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3</a:t>
            </a:r>
            <a:r>
              <a:rPr lang="en-US" sz="1100" dirty="0" smtClean="0">
                <a:solidFill>
                  <a:prstClr val="white"/>
                </a:solidFill>
              </a:rPr>
              <a:t>D</a:t>
            </a:r>
            <a:r>
              <a:rPr lang="ru-RU" sz="1100" dirty="0" smtClean="0">
                <a:solidFill>
                  <a:prstClr val="white"/>
                </a:solidFill>
              </a:rPr>
              <a:t>-</a:t>
            </a:r>
            <a:r>
              <a:rPr lang="ru-RU" sz="1100" dirty="0" err="1" smtClean="0">
                <a:solidFill>
                  <a:prstClr val="white"/>
                </a:solidFill>
              </a:rPr>
              <a:t>прототипирование</a:t>
            </a:r>
            <a:r>
              <a:rPr lang="ru-RU" sz="1100" dirty="0" smtClean="0">
                <a:solidFill>
                  <a:prstClr val="white"/>
                </a:solidFill>
              </a:rPr>
              <a:t>, цифровизация, работа с большими данными;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освоение языков программирования, машинного обучения, автоматизации и робототехники;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prstClr val="white"/>
                </a:solidFill>
              </a:rPr>
              <a:t>технологическое предпринимательство;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u="sng" dirty="0" smtClean="0">
                <a:solidFill>
                  <a:prstClr val="white"/>
                </a:solidFill>
              </a:rPr>
              <a:t>формирование современных ЗУН в области технических наук, технологической грамотность и инженерного мышления</a:t>
            </a:r>
            <a:r>
              <a:rPr lang="ru-RU" sz="1100" b="1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endParaRPr lang="ru-RU" sz="1100" dirty="0" smtClean="0">
              <a:solidFill>
                <a:prstClr val="white"/>
              </a:solidFill>
            </a:endParaRPr>
          </a:p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0528" y="907085"/>
            <a:ext cx="2450592" cy="4071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prstClr val="white"/>
                </a:solidFill>
              </a:rPr>
              <a:t>Художественная </a:t>
            </a:r>
            <a:endParaRPr lang="ru-RU" sz="1600" b="1" u="sng" dirty="0">
              <a:solidFill>
                <a:prstClr val="white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50" b="1" dirty="0" smtClean="0">
                <a:solidFill>
                  <a:prstClr val="white"/>
                </a:solidFill>
              </a:rPr>
              <a:t> </a:t>
            </a:r>
            <a:r>
              <a:rPr lang="ru-RU" sz="1150" dirty="0" smtClean="0">
                <a:solidFill>
                  <a:prstClr val="white"/>
                </a:solidFill>
              </a:rPr>
              <a:t>эстетическое, нравственное, патриотическое, этнокультурное воспитание путем приобщения к искусству, народному творчеству, художественным ремеслам;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 вовлечение детей в художественную деятельность по разным видам искусства и жанрам художественного творчества;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50" dirty="0" smtClean="0">
                <a:solidFill>
                  <a:prstClr val="white"/>
                </a:solidFill>
              </a:rPr>
              <a:t>обновление содержания программ в </a:t>
            </a:r>
            <a:r>
              <a:rPr lang="ru-RU" sz="1150" dirty="0" err="1" smtClean="0">
                <a:solidFill>
                  <a:prstClr val="white"/>
                </a:solidFill>
              </a:rPr>
              <a:t>т.ч</a:t>
            </a:r>
            <a:r>
              <a:rPr lang="ru-RU" sz="1150" dirty="0" smtClean="0">
                <a:solidFill>
                  <a:prstClr val="white"/>
                </a:solidFill>
              </a:rPr>
              <a:t>. с применением цифровых технологий, современных средств коммуникации, оборудования, художественных материалов</a:t>
            </a:r>
          </a:p>
          <a:p>
            <a:pPr algn="just"/>
            <a:endParaRPr lang="ru-RU" sz="1150" dirty="0" smtClean="0">
              <a:solidFill>
                <a:prstClr val="white"/>
              </a:solidFill>
            </a:endParaRPr>
          </a:p>
          <a:p>
            <a:pPr marL="171450" indent="-171450" algn="just">
              <a:buFontTx/>
              <a:buChar char="-"/>
            </a:pPr>
            <a:endParaRPr lang="ru-RU" sz="11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28900" y="212139"/>
            <a:ext cx="6515100" cy="75990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5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5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500" b="1" dirty="0" smtClean="0">
                <a:solidFill>
                  <a:prstClr val="black"/>
                </a:solidFill>
                <a:ea typeface="+mn-ea"/>
                <a:cs typeface="+mn-cs"/>
              </a:rPr>
              <a:t>Методическое сопровождение проектирования и разработки дополнительных общеобразовательных общеразвивающих программ</a:t>
            </a:r>
            <a:r>
              <a:rPr lang="ru-RU" sz="1300" i="1" u="sng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1300" i="1" u="sng" dirty="0" smtClean="0">
                <a:solidFill>
                  <a:srgbClr val="0070C0"/>
                </a:solidFill>
                <a:ea typeface="+mn-ea"/>
                <a:cs typeface="+mn-cs"/>
              </a:rPr>
            </a:br>
            <a:endParaRPr lang="ru-RU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56" y="-1"/>
            <a:ext cx="854230" cy="85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5350" y="1148487"/>
            <a:ext cx="7791450" cy="39188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i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300" i="1" dirty="0" smtClean="0"/>
          </a:p>
          <a:p>
            <a:pPr marL="0" indent="0" algn="just">
              <a:buNone/>
            </a:pPr>
            <a:endParaRPr lang="ru-RU" sz="1300" i="1" dirty="0" smtClean="0"/>
          </a:p>
          <a:p>
            <a:pPr marL="0" indent="0" algn="just">
              <a:buNone/>
            </a:pPr>
            <a:endParaRPr lang="ru-RU" sz="13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2" y="1832507"/>
            <a:ext cx="4272077" cy="320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132"/>
            <a:ext cx="3028543" cy="272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6" y="1598422"/>
            <a:ext cx="4075916" cy="31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404457" y="4515771"/>
            <a:ext cx="621792" cy="1508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3745" y="1880006"/>
            <a:ext cx="7490338" cy="1645919"/>
          </a:xfrm>
          <a:prstGeom prst="rect">
            <a:avLst/>
          </a:prstGeom>
          <a:solidFill>
            <a:srgbClr val="9ED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478" y="1556336"/>
            <a:ext cx="5107922" cy="1482403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000000"/>
              </a:buClr>
              <a:buSzTx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Oswald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50" y="-1"/>
            <a:ext cx="951150" cy="1038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744" y="1960475"/>
            <a:ext cx="7490339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dirty="0"/>
              <a:t>163000, г. Архангельск, набережная Северной Двины, 73.</a:t>
            </a:r>
            <a:br>
              <a:rPr lang="ru-RU" dirty="0"/>
            </a:br>
            <a:r>
              <a:rPr lang="ru-RU" dirty="0" smtClean="0"/>
              <a:t>Региональный </a:t>
            </a:r>
            <a:r>
              <a:rPr lang="ru-RU" dirty="0"/>
              <a:t>модельный центр </a:t>
            </a:r>
            <a:r>
              <a:rPr lang="ru-RU" dirty="0" smtClean="0"/>
              <a:t>ГБОУ «ДДЮТ»</a:t>
            </a:r>
          </a:p>
          <a:p>
            <a:pPr algn="ctr"/>
            <a:r>
              <a:rPr lang="ru-RU" dirty="0" smtClean="0"/>
              <a:t>тел</a:t>
            </a:r>
            <a:r>
              <a:rPr lang="ru-RU" dirty="0"/>
              <a:t>. (8182) </a:t>
            </a:r>
            <a:r>
              <a:rPr lang="ru-RU" dirty="0" smtClean="0"/>
              <a:t>28-66-16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/>
              <a:t>: metod@pionerov.ru</a:t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53745" y="1375258"/>
            <a:ext cx="744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6" y="89964"/>
            <a:ext cx="31765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0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087" y="294109"/>
            <a:ext cx="532987" cy="532987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:a16="http://schemas.microsoft.com/office/drawing/2014/main" xmlns="" id="{CF52742F-F7CC-8F45-B5A6-F2FF68CF85F5}"/>
              </a:ext>
            </a:extLst>
          </p:cNvPr>
          <p:cNvSpPr/>
          <p:nvPr/>
        </p:nvSpPr>
        <p:spPr>
          <a:xfrm rot="10800000">
            <a:off x="3499125" y="38103"/>
            <a:ext cx="5251455" cy="940162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:a16="http://schemas.microsoft.com/office/drawing/2014/main" xmlns="" id="{95785393-A0F0-7C48-8678-21C0D6CAFDD7}"/>
              </a:ext>
            </a:extLst>
          </p:cNvPr>
          <p:cNvSpPr/>
          <p:nvPr/>
        </p:nvSpPr>
        <p:spPr>
          <a:xfrm rot="10800000">
            <a:off x="3924313" y="8628"/>
            <a:ext cx="5207003" cy="940162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718" y="233136"/>
            <a:ext cx="5225318" cy="55777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21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21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902" y="222494"/>
            <a:ext cx="512427" cy="51242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DE755D-42E4-CB40-A6D9-95A778346CF5}"/>
              </a:ext>
            </a:extLst>
          </p:cNvPr>
          <p:cNvSpPr/>
          <p:nvPr/>
        </p:nvSpPr>
        <p:spPr>
          <a:xfrm>
            <a:off x="716087" y="1232682"/>
            <a:ext cx="3105151" cy="963636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ru-RU" b="1" kern="1200" dirty="0">
                <a:solidFill>
                  <a:srgbClr val="990000"/>
                </a:solidFill>
              </a:rPr>
              <a:t>Целевая модель развития</a:t>
            </a:r>
          </a:p>
          <a:p>
            <a:pPr algn="ctr" defTabSz="685783">
              <a:buClrTx/>
            </a:pPr>
            <a:r>
              <a:rPr lang="ru-RU" b="1" kern="1200" dirty="0">
                <a:solidFill>
                  <a:srgbClr val="990000"/>
                </a:solidFill>
              </a:rPr>
              <a:t> региональных систем </a:t>
            </a:r>
          </a:p>
          <a:p>
            <a:pPr algn="ctr" defTabSz="685783">
              <a:buClrTx/>
            </a:pPr>
            <a:r>
              <a:rPr lang="ru-RU" b="1" kern="1200" dirty="0">
                <a:solidFill>
                  <a:srgbClr val="990000"/>
                </a:solidFill>
              </a:rPr>
              <a:t>дополнительного образования детей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05519" y="24330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36737" y="2005896"/>
            <a:ext cx="298450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sz="1100" b="1" kern="1200" dirty="0" smtClean="0">
                <a:solidFill>
                  <a:srgbClr val="004C97"/>
                </a:solidFill>
                <a:latin typeface="Calibri" panose="020F0502020204030204"/>
                <a:ea typeface="+mn-ea"/>
              </a:rPr>
              <a:t>ЦЕЛЬ</a:t>
            </a:r>
          </a:p>
          <a:p>
            <a:pPr>
              <a:buClrTx/>
            </a:pPr>
            <a:endParaRPr lang="ru-RU" sz="800" b="1" u="sng" kern="1200" dirty="0" smtClean="0">
              <a:solidFill>
                <a:srgbClr val="004C97"/>
              </a:solidFill>
              <a:latin typeface="Calibri" panose="020F0502020204030204"/>
              <a:ea typeface="+mn-ea"/>
            </a:endParaRPr>
          </a:p>
          <a:p>
            <a:pPr>
              <a:buClrTx/>
            </a:pPr>
            <a:r>
              <a:rPr lang="ru-RU" sz="1100" b="1" kern="1200" dirty="0" smtClean="0">
                <a:solidFill>
                  <a:srgbClr val="004C97"/>
                </a:solidFill>
                <a:latin typeface="Calibri" panose="020F0502020204030204"/>
                <a:ea typeface="+mn-ea"/>
              </a:rPr>
              <a:t>ОБЕСПЕЧЕНИЕ </a:t>
            </a:r>
            <a:r>
              <a:rPr lang="ru-RU" sz="1100" b="1" kern="1200" dirty="0">
                <a:solidFill>
                  <a:srgbClr val="004C97"/>
                </a:solidFill>
                <a:latin typeface="Calibri" panose="020F0502020204030204"/>
                <a:ea typeface="+mn-ea"/>
              </a:rPr>
              <a:t>К 2024 ГОДУ ДЛЯ ДЕТЕЙ В ВОЗРАСТЕ ОТ 5 ДО 18 ЛЕТ ДОСТУПНЫХ ДЛЯ КАЖДОГО  КАЧЕСТВЕННЫХ УСЛОВИЙ ДЛЯ ВОСПИТАНИЯ ГАРМОНИЧНО РАЗВИТОЙ И СОЦИАЛЬНО ОТВЕТСТВЕННОЙ ЛИЧНОСТИ </a:t>
            </a:r>
          </a:p>
          <a:p>
            <a:pPr>
              <a:buClrTx/>
            </a:pPr>
            <a:endParaRPr lang="ru-RU" sz="1100" b="1" kern="1200" dirty="0">
              <a:solidFill>
                <a:srgbClr val="69B3E8"/>
              </a:solidFill>
              <a:latin typeface="Calibri" panose="020F0502020204030204"/>
              <a:ea typeface="+mn-ea"/>
            </a:endParaRPr>
          </a:p>
          <a:p>
            <a:pPr>
              <a:buClrTx/>
            </a:pPr>
            <a:r>
              <a:rPr lang="ru-RU" sz="1100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</a:rPr>
              <a:t>ОХВАТ ДОПОЛНИТЕЛЬНЫМ ОБРАЗОВАНИЕМ ДО 80</a:t>
            </a:r>
            <a:r>
              <a:rPr lang="en-US" sz="1100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</a:rPr>
              <a:t>%</a:t>
            </a:r>
            <a:r>
              <a:rPr lang="ru-RU" sz="1100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</a:rPr>
              <a:t> ОТ ОБЩЕГО ЧИСЛА ДЕТЕЙ </a:t>
            </a:r>
          </a:p>
          <a:p>
            <a:pPr>
              <a:buClrTx/>
            </a:pPr>
            <a:endParaRPr lang="ru-RU" sz="1100" b="1" kern="1200" dirty="0">
              <a:solidFill>
                <a:srgbClr val="004C97"/>
              </a:solidFill>
              <a:latin typeface="Calibri" panose="020F0502020204030204"/>
              <a:ea typeface="+mn-ea"/>
            </a:endParaRPr>
          </a:p>
          <a:p>
            <a:pPr>
              <a:buClrTx/>
            </a:pPr>
            <a:r>
              <a:rPr lang="ru-RU" sz="1100" b="1" kern="1200" dirty="0">
                <a:solidFill>
                  <a:srgbClr val="004C97"/>
                </a:solidFill>
                <a:latin typeface="Calibri" panose="020F0502020204030204"/>
                <a:ea typeface="+mn-ea"/>
              </a:rPr>
              <a:t>ОБНОВЛЕНИЕ СОДЕРЖАНИЯ И МЕТОДОВ ДОПОЛНИТЕЛЬНОГО ОБРАЗОВАНИЯ ДЕТЕЙ </a:t>
            </a:r>
          </a:p>
          <a:p>
            <a:pPr>
              <a:buClrTx/>
            </a:pPr>
            <a:endParaRPr lang="ru-RU" sz="1100" b="1" kern="1200" dirty="0">
              <a:solidFill>
                <a:srgbClr val="004C97"/>
              </a:solidFill>
              <a:latin typeface="Calibri" panose="020F0502020204030204"/>
              <a:ea typeface="+mn-ea"/>
            </a:endParaRPr>
          </a:p>
          <a:p>
            <a:pPr>
              <a:buClrTx/>
            </a:pPr>
            <a:r>
              <a:rPr lang="ru-RU" sz="1100" b="1" kern="1200" dirty="0">
                <a:solidFill>
                  <a:srgbClr val="004C97"/>
                </a:solidFill>
                <a:latin typeface="Calibri" panose="020F0502020204030204"/>
                <a:ea typeface="+mn-ea"/>
              </a:rPr>
              <a:t>РАЗВИТИЕ КАДРОВОГО ПОТЕНЦИАЛА И МОДЕРНИЗАЦИИ ИНФРАСТРУКТУРЫ СИСТЕМЫ ДОПОЛНИТЕЛЬНОГО</a:t>
            </a:r>
          </a:p>
          <a:p>
            <a:pPr>
              <a:buClrTx/>
            </a:pPr>
            <a:r>
              <a:rPr lang="ru-RU" sz="1100" b="1" kern="1200" dirty="0">
                <a:solidFill>
                  <a:srgbClr val="004C97"/>
                </a:solidFill>
                <a:latin typeface="Calibri" panose="020F0502020204030204"/>
                <a:ea typeface="+mn-ea"/>
              </a:rPr>
              <a:t>ОБРАЗОВАНИЯ ДЕТЕЙ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06842" y="1081276"/>
            <a:ext cx="6350" cy="3882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192.168.0.4\FileDDUT\Отделы\Методический центр\1 Графические изображения для работы\нацпроект Образование\слева голуб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56" y="126195"/>
            <a:ext cx="1473412" cy="12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30769" t="1994" r="2885" b="9685"/>
          <a:stretch/>
        </p:blipFill>
        <p:spPr bwMode="auto">
          <a:xfrm>
            <a:off x="4238563" y="1213739"/>
            <a:ext cx="4656765" cy="361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1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0781" y="820670"/>
            <a:ext cx="8171077" cy="4252982"/>
          </a:xfrm>
        </p:spPr>
        <p:txBody>
          <a:bodyPr>
            <a:no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200" dirty="0"/>
              <a:t>Федеральный закон Российской Федерации от 29.12. 2012 г. N 273-ФЗ  «Об образовании в Российской Федерации</a:t>
            </a:r>
            <a:r>
              <a:rPr lang="ru-RU" sz="1200" dirty="0" smtClean="0"/>
              <a:t>»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>
                <a:solidFill>
                  <a:srgbClr val="C00000"/>
                </a:solidFill>
              </a:rPr>
              <a:t>Федеральный </a:t>
            </a:r>
            <a:r>
              <a:rPr lang="ru-RU" sz="1200" dirty="0" smtClean="0">
                <a:solidFill>
                  <a:srgbClr val="C00000"/>
                </a:solidFill>
              </a:rPr>
              <a:t>закон Российской Федерации  от </a:t>
            </a:r>
            <a:r>
              <a:rPr lang="ru-RU" sz="1200" dirty="0">
                <a:solidFill>
                  <a:srgbClr val="C00000"/>
                </a:solidFill>
              </a:rPr>
              <a:t>14.07. 2022 № </a:t>
            </a:r>
            <a:r>
              <a:rPr lang="ru-RU" sz="1200" dirty="0" smtClean="0">
                <a:solidFill>
                  <a:srgbClr val="C00000"/>
                </a:solidFill>
              </a:rPr>
              <a:t>295-ФЗ  «О </a:t>
            </a:r>
            <a:r>
              <a:rPr lang="ru-RU" sz="1200" dirty="0">
                <a:solidFill>
                  <a:srgbClr val="C00000"/>
                </a:solidFill>
              </a:rPr>
              <a:t>внесении </a:t>
            </a:r>
            <a:r>
              <a:rPr lang="ru-RU" sz="1200" dirty="0" smtClean="0">
                <a:solidFill>
                  <a:srgbClr val="C00000"/>
                </a:solidFill>
              </a:rPr>
              <a:t>изменений в Федеральный закон «Об образовании в Российской Федерации»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 smtClean="0"/>
              <a:t> </a:t>
            </a:r>
            <a:r>
              <a:rPr lang="ru-RU" sz="1200" b="1" u="sng" dirty="0" smtClean="0">
                <a:solidFill>
                  <a:srgbClr val="C00000"/>
                </a:solidFill>
              </a:rPr>
              <a:t>Концепция </a:t>
            </a:r>
            <a:r>
              <a:rPr lang="ru-RU" sz="1200" b="1" u="sng" dirty="0">
                <a:solidFill>
                  <a:srgbClr val="C00000"/>
                </a:solidFill>
              </a:rPr>
              <a:t>развития дополнительного образования детей до 2030 </a:t>
            </a:r>
            <a:r>
              <a:rPr lang="ru-RU" sz="1200" b="1" u="sng" dirty="0" smtClean="0">
                <a:solidFill>
                  <a:srgbClr val="C00000"/>
                </a:solidFill>
              </a:rPr>
              <a:t>года (</a:t>
            </a:r>
            <a:r>
              <a:rPr lang="ru-RU" sz="1200" b="1" u="sng" dirty="0">
                <a:solidFill>
                  <a:srgbClr val="C00000"/>
                </a:solidFill>
              </a:rPr>
              <a:t>распоряжение Правительства Российской Федерации от 31 марта 2022 г. № 678-р)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 smtClean="0"/>
              <a:t>Порядок </a:t>
            </a:r>
            <a:r>
              <a:rPr lang="ru-RU" sz="1200" dirty="0"/>
              <a:t>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(приказ Министерства образования и науки РФ от 23.08.2017 г. № 816)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/>
              <a:t>Порядок организации и осуществления образовательной деятельности по дополнительным общеобразовательным программам» (приказ Министерства просвещения Российской Федерации от 09.11.2018 № 196)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/>
              <a:t>О внесении изменений в Порядок организации и осуществления образовательной деятельности по дополнительным общеобразовательным программам», утвержденный приказом Министерства просвещения Российской Федерации от 09.11.2018 № 196 (приказ Министерства просвещения Российской Федерации от 30.09.2020 №  533)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/>
              <a:t>Порядок организации и осуществлении образовательной деятельности при сетевой форме реализации образовательных программ (приказ Министерства науки и высшего образования РФ и Министерства просвещения РФ от 5 августа 2020 г. № 882/391)</a:t>
            </a:r>
          </a:p>
          <a:p>
            <a:pPr marL="180000" algn="just">
              <a:spcBef>
                <a:spcPts val="0"/>
              </a:spcBef>
            </a:pPr>
            <a:r>
              <a:rPr lang="ru-RU" sz="1200" dirty="0"/>
              <a:t>Санитарно-эпидемиологические требования к организациям воспитания и обучения, отдыха и оздоровления детей и молодежи СП 2.4. 3648-20 (утверждено постановлением Главного государственного санитарного врача Российской Федерации от 28.09.2020 г. № 28</a:t>
            </a:r>
            <a:r>
              <a:rPr lang="ru-RU" sz="1200" dirty="0" smtClean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/>
              <a:t>* </a:t>
            </a:r>
            <a:r>
              <a:rPr lang="ru-RU" sz="1200" b="1" u="sng" dirty="0" smtClean="0">
                <a:solidFill>
                  <a:srgbClr val="C00000"/>
                </a:solidFill>
              </a:rPr>
              <a:t>Порядок </a:t>
            </a:r>
            <a:r>
              <a:rPr lang="ru-RU" sz="1200" b="1" u="sng" dirty="0">
                <a:solidFill>
                  <a:srgbClr val="C00000"/>
                </a:solidFill>
              </a:rPr>
              <a:t>организации и осуществления образовательной деятельности по дополнительным общеобразовательным программам» (приказ Министерства просвещения Российской Федерации от </a:t>
            </a:r>
            <a:r>
              <a:rPr lang="ru-RU" sz="1200" b="1" u="sng" dirty="0" smtClean="0">
                <a:solidFill>
                  <a:srgbClr val="C00000"/>
                </a:solidFill>
              </a:rPr>
              <a:t>27 июля 2022 г.  </a:t>
            </a:r>
            <a:r>
              <a:rPr lang="ru-RU" sz="1200" b="1" u="sng" dirty="0">
                <a:solidFill>
                  <a:srgbClr val="C00000"/>
                </a:solidFill>
              </a:rPr>
              <a:t>№ </a:t>
            </a:r>
            <a:r>
              <a:rPr lang="ru-RU" sz="1200" b="1" u="sng" dirty="0" smtClean="0">
                <a:solidFill>
                  <a:srgbClr val="C00000"/>
                </a:solidFill>
              </a:rPr>
              <a:t>629)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u="sng" dirty="0" smtClean="0">
                <a:solidFill>
                  <a:srgbClr val="C00000"/>
                </a:solidFill>
              </a:rPr>
              <a:t>(вступает в силу с 1 марта 2023 г.)</a:t>
            </a:r>
            <a:endParaRPr lang="ru-RU" sz="1200" b="1" u="sng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/>
          </a:p>
          <a:p>
            <a:pPr marL="180000">
              <a:spcBef>
                <a:spcPts val="0"/>
              </a:spcBef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38450" y="107951"/>
            <a:ext cx="6172200" cy="47726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Нормативно-правовые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основы 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проектирования дополнительных общеобразовательных  программ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15" y="0"/>
            <a:ext cx="816130" cy="8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63600" y="801513"/>
            <a:ext cx="8115300" cy="4284838"/>
          </a:xfrm>
        </p:spPr>
        <p:txBody>
          <a:bodyPr>
            <a:no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300" dirty="0" smtClean="0"/>
              <a:t>Методическими </a:t>
            </a:r>
            <a:r>
              <a:rPr lang="ru-RU" sz="1300" dirty="0"/>
              <a:t>рекомендациями по проектированию дополнительных общеразвивающих программ </a:t>
            </a:r>
            <a:r>
              <a:rPr lang="ru-RU" sz="1300" dirty="0" smtClean="0"/>
              <a:t>(включая разноуровневые программы)(письмо </a:t>
            </a:r>
            <a:r>
              <a:rPr lang="ru-RU" sz="1300" dirty="0"/>
              <a:t>департамента государственной политики в сфере воспитания детей и молодежи от 18.11.2015 № 09-3242), </a:t>
            </a:r>
          </a:p>
          <a:p>
            <a:pPr marL="180000" algn="just">
              <a:spcBef>
                <a:spcPts val="0"/>
              </a:spcBef>
            </a:pPr>
            <a:r>
              <a:rPr lang="ru-RU" sz="1300" dirty="0"/>
              <a:t>Методическими рекомендациями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 (письмо Министерства образования и науки РФ от 29 марта 2016 г. № ВК-641/09)</a:t>
            </a:r>
          </a:p>
          <a:p>
            <a:pPr marL="180000" algn="just">
              <a:spcBef>
                <a:spcPts val="0"/>
              </a:spcBef>
            </a:pPr>
            <a:r>
              <a:rPr lang="ru-RU" sz="1300" dirty="0"/>
              <a:t>Методические рекомендации для субъектов Российской Федерации по вопросам реализации основных и дополнительных общеобразовательных программ в сетевой форме  (утверждено заместителем министра просвещения РФ М.Н. Раковой  22 июня 2019 г.)</a:t>
            </a:r>
          </a:p>
          <a:p>
            <a:pPr marL="180000" algn="just">
              <a:spcBef>
                <a:spcPts val="0"/>
              </a:spcBef>
            </a:pPr>
            <a:r>
              <a:rPr lang="ru-RU" sz="1300" u="sng" dirty="0"/>
              <a:t>Методические рекомендации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 (письмо Министерства просвещения РФ от 19.03.2020 года </a:t>
            </a:r>
            <a:r>
              <a:rPr lang="ru-RU" sz="1300" u="sng" dirty="0" smtClean="0"/>
              <a:t>    № </a:t>
            </a:r>
            <a:r>
              <a:rPr lang="ru-RU" sz="1300" u="sng" dirty="0"/>
              <a:t>ГД-39/04 </a:t>
            </a:r>
            <a:r>
              <a:rPr lang="ru-RU" sz="1300" u="sng" dirty="0" smtClean="0"/>
              <a:t>)</a:t>
            </a:r>
            <a:r>
              <a:rPr lang="ru-RU" sz="1300" dirty="0" smtClean="0"/>
              <a:t> </a:t>
            </a:r>
            <a:r>
              <a:rPr lang="ru-RU" sz="1300" b="1" u="sng" dirty="0" smtClean="0">
                <a:solidFill>
                  <a:srgbClr val="FF0000"/>
                </a:solidFill>
              </a:rPr>
              <a:t>(отменены)</a:t>
            </a:r>
          </a:p>
          <a:p>
            <a:pPr marL="180000" algn="just">
              <a:spcBef>
                <a:spcPts val="0"/>
              </a:spcBef>
            </a:pPr>
            <a:r>
              <a:rPr lang="ru-RU" sz="1300" dirty="0" smtClean="0"/>
              <a:t>Методические рекомендации по проектированию дополнительных общеразвивающих программ нового поколения (включая разноуровневые программы в области физической культуры и спорта (ФГБУ «Федеральный центр организационно-методического обеспечения физического воспитания) (2021 год)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b="1" u="sng" dirty="0" smtClean="0">
                <a:solidFill>
                  <a:srgbClr val="C00000"/>
                </a:solidFill>
              </a:rPr>
              <a:t>* Письмо министерства просвещения РФ от 19.08.2022 г. «</a:t>
            </a:r>
            <a:r>
              <a:rPr lang="ru-RU" sz="1300" b="1" u="sng" dirty="0">
                <a:solidFill>
                  <a:srgbClr val="C00000"/>
                </a:solidFill>
              </a:rPr>
              <a:t>О</a:t>
            </a:r>
            <a:r>
              <a:rPr lang="ru-RU" sz="1300" b="1" u="sng" dirty="0" smtClean="0">
                <a:solidFill>
                  <a:srgbClr val="C00000"/>
                </a:solidFill>
              </a:rPr>
              <a:t>б адаптированных дополнительных общеразвивающих программах»</a:t>
            </a:r>
            <a:endParaRPr lang="ru-RU" sz="1300" b="1" u="sng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13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55418" y="107951"/>
            <a:ext cx="6355232" cy="49189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Нормативно-правовые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основы 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проектирования дополнительных общеобразовательных  программ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00" y="0"/>
            <a:ext cx="797080" cy="80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68600" y="69851"/>
            <a:ext cx="6280150" cy="113744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Целевая модель развития региональной системы дополнительного образования детей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в Архангельской области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9840" y="1200150"/>
            <a:ext cx="7486960" cy="3352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9" y="21430"/>
            <a:ext cx="1173849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40705" t="13390" r="25641" b="5697"/>
          <a:stretch/>
        </p:blipFill>
        <p:spPr bwMode="auto">
          <a:xfrm>
            <a:off x="1493283" y="1276350"/>
            <a:ext cx="2469117" cy="36004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3834" t="15021" r="34375" b="8735"/>
          <a:stretch/>
        </p:blipFill>
        <p:spPr bwMode="auto">
          <a:xfrm>
            <a:off x="3683000" y="1057275"/>
            <a:ext cx="2520950" cy="34671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29487" t="16239" r="13622" b="14244"/>
          <a:stretch/>
        </p:blipFill>
        <p:spPr bwMode="auto">
          <a:xfrm>
            <a:off x="4991893" y="2181226"/>
            <a:ext cx="4021138" cy="289242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7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90545" y="103053"/>
            <a:ext cx="6280150" cy="6909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Методические рекомендации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9840" y="1200150"/>
            <a:ext cx="7486960" cy="3352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78" y="-1"/>
            <a:ext cx="725202" cy="73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5446" t="9762" r="23662" b="23095"/>
          <a:stretch/>
        </p:blipFill>
        <p:spPr bwMode="auto">
          <a:xfrm>
            <a:off x="1316736" y="793983"/>
            <a:ext cx="4374490" cy="3932145"/>
          </a:xfrm>
          <a:prstGeom prst="rect">
            <a:avLst/>
          </a:prstGeom>
          <a:ln w="952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4776" t="20476" r="23662" b="22380"/>
          <a:stretch/>
        </p:blipFill>
        <p:spPr bwMode="auto">
          <a:xfrm>
            <a:off x="4440327" y="1550823"/>
            <a:ext cx="4703674" cy="3585363"/>
          </a:xfrm>
          <a:prstGeom prst="rect">
            <a:avLst/>
          </a:prstGeom>
          <a:ln w="952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998463" y="3781959"/>
            <a:ext cx="742494" cy="0"/>
          </a:xfrm>
          <a:prstGeom prst="line">
            <a:avLst/>
          </a:prstGeom>
          <a:ln w="127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0000" y="1280159"/>
            <a:ext cx="7594600" cy="3793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 smtClean="0"/>
              <a:t>Целями развития дополнительного образования </a:t>
            </a:r>
            <a:r>
              <a:rPr lang="ru-RU" sz="1300" dirty="0" smtClean="0"/>
              <a:t>детей являются создание условий для самореализации и развития талантов детей, а также воспитание высоконравственной, гармонично развитой и социально ответственной личности.</a:t>
            </a:r>
          </a:p>
          <a:p>
            <a:pPr marL="0" indent="0" algn="just">
              <a:buNone/>
            </a:pPr>
            <a:endParaRPr lang="ru-RU" sz="1300" dirty="0" smtClean="0"/>
          </a:p>
          <a:p>
            <a:pPr marL="0" indent="0" algn="just">
              <a:buNone/>
            </a:pPr>
            <a:r>
              <a:rPr lang="ru-RU" sz="1300" b="1" dirty="0" smtClean="0"/>
              <a:t>Для достижения целей дополнительного образования детей необходимо решение определенных задач, в том числе: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dirty="0" smtClean="0"/>
              <a:t>укрепление потенциала дополнительного образования в решении </a:t>
            </a:r>
            <a:r>
              <a:rPr lang="ru-RU" sz="1300" b="1" dirty="0" smtClean="0">
                <a:solidFill>
                  <a:srgbClr val="C00000"/>
                </a:solidFill>
              </a:rPr>
              <a:t>задач социокультурной реабилитации</a:t>
            </a:r>
            <a:r>
              <a:rPr lang="ru-RU" sz="1300" dirty="0" smtClean="0"/>
              <a:t> детей-инвалидов, </a:t>
            </a:r>
            <a:r>
              <a:rPr lang="ru-RU" sz="1300" b="1" dirty="0" smtClean="0">
                <a:solidFill>
                  <a:srgbClr val="C00000"/>
                </a:solidFill>
              </a:rPr>
              <a:t>расширения возможности для освоения </a:t>
            </a:r>
            <a:r>
              <a:rPr lang="ru-RU" sz="1300" dirty="0" smtClean="0"/>
              <a:t>детьми с ограниченными возможностями здоровья </a:t>
            </a:r>
            <a:r>
              <a:rPr lang="ru-RU" sz="1300" b="1" dirty="0" smtClean="0">
                <a:solidFill>
                  <a:srgbClr val="C00000"/>
                </a:solidFill>
              </a:rPr>
              <a:t>программ дополнительного образования по всем направленностям путем </a:t>
            </a:r>
            <a:r>
              <a:rPr lang="ru-RU" sz="1300" b="1" u="sng" dirty="0" smtClean="0">
                <a:solidFill>
                  <a:srgbClr val="C00000"/>
                </a:solidFill>
              </a:rPr>
              <a:t>создания специальных условий </a:t>
            </a:r>
            <a:r>
              <a:rPr lang="ru-RU" sz="1300" dirty="0" smtClean="0"/>
              <a:t>в образовательных организациях, реализующих дополнительные общеобразовательные программы (в том числе с использованием сетевой формы реализации образовательных программ, дистанционного обучения)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38450" y="107951"/>
            <a:ext cx="6172200" cy="98425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Концепция развития дополнительного образования детей до 2030 года 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распоряжение Правительства 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РФ от 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31 марта 2022 г. № 678-р)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50" y="2"/>
            <a:ext cx="1086160" cy="109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2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09421" y="1155802"/>
            <a:ext cx="7555179" cy="3917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i="1" u="sng" dirty="0" smtClean="0"/>
              <a:t>О создании условий для обучения детей с ОВЗ, детей-инвалидов по программам дополнительного образования детей:</a:t>
            </a:r>
          </a:p>
          <a:p>
            <a:pPr algn="just"/>
            <a:r>
              <a:rPr lang="ru-RU" sz="1300" dirty="0" smtClean="0"/>
              <a:t>Реестр </a:t>
            </a:r>
            <a:r>
              <a:rPr lang="ru-RU" sz="1300" dirty="0"/>
              <a:t>адаптированных дополнительных общеобразовательных общеразвивающих программ </a:t>
            </a:r>
            <a:endParaRPr lang="ru-RU" sz="1300" dirty="0" smtClean="0"/>
          </a:p>
          <a:p>
            <a:pPr marL="0" indent="0" algn="just">
              <a:buNone/>
            </a:pPr>
            <a:r>
              <a:rPr lang="ru-RU" sz="1300" dirty="0"/>
              <a:t>        </a:t>
            </a:r>
            <a:r>
              <a:rPr lang="ru-RU" sz="1300" dirty="0" smtClean="0"/>
              <a:t>(ФГБУК </a:t>
            </a:r>
            <a:r>
              <a:rPr lang="ru-RU" sz="1300" dirty="0"/>
              <a:t>«Всероссийский центр развития художественного творчества и гуманитарных технологий» </a:t>
            </a:r>
            <a:r>
              <a:rPr lang="ru-RU" sz="1300" dirty="0" smtClean="0"/>
              <a:t>-  АДОП </a:t>
            </a:r>
            <a:r>
              <a:rPr lang="ru-RU" sz="1300" b="1" dirty="0">
                <a:solidFill>
                  <a:srgbClr val="C00000"/>
                </a:solidFill>
              </a:rPr>
              <a:t>художественной и социально-гуманитарной </a:t>
            </a:r>
            <a:r>
              <a:rPr lang="ru-RU" sz="1300" b="1" dirty="0" smtClean="0">
                <a:solidFill>
                  <a:srgbClr val="C00000"/>
                </a:solidFill>
              </a:rPr>
              <a:t>направленностей  </a:t>
            </a:r>
            <a:r>
              <a:rPr lang="en-US" sz="1300" dirty="0">
                <a:hlinkClick r:id="rId4"/>
              </a:rPr>
              <a:t>http://vcht.center/sample-page/reestr-adoop</a:t>
            </a:r>
            <a:r>
              <a:rPr lang="en-US" sz="1300" dirty="0" smtClean="0">
                <a:hlinkClick r:id="rId4"/>
              </a:rPr>
              <a:t>/</a:t>
            </a:r>
            <a:r>
              <a:rPr lang="ru-RU" sz="1300" dirty="0" smtClean="0"/>
              <a:t>)</a:t>
            </a:r>
          </a:p>
          <a:p>
            <a:pPr lvl="0" algn="just"/>
            <a:r>
              <a:rPr lang="ru-RU" sz="1300" dirty="0">
                <a:solidFill>
                  <a:prstClr val="black"/>
                </a:solidFill>
              </a:rPr>
              <a:t>Реестр адаптированных дополнительных общеобразовательных общеразвивающих программ </a:t>
            </a:r>
          </a:p>
          <a:p>
            <a:pPr marL="0" lvl="0" indent="0" algn="just">
              <a:buNone/>
            </a:pPr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ФГБОУ ДО «Федеральный центр дополнительного образования и организации отдыха и оздоровления детей»)   АДОП </a:t>
            </a:r>
            <a:r>
              <a:rPr lang="ru-RU" sz="1200" b="1" dirty="0">
                <a:solidFill>
                  <a:srgbClr val="C00000"/>
                </a:solidFill>
              </a:rPr>
              <a:t>технической, естественнонаучной, туристско-краеведческой направленностей</a:t>
            </a:r>
            <a:r>
              <a:rPr lang="ru-RU" sz="1200" dirty="0" smtClean="0">
                <a:solidFill>
                  <a:prstClr val="black"/>
                </a:solidFill>
              </a:rPr>
              <a:t>) </a:t>
            </a:r>
            <a:r>
              <a:rPr lang="en-US" sz="1300" dirty="0">
                <a:solidFill>
                  <a:prstClr val="black"/>
                </a:solidFill>
                <a:hlinkClick r:id="rId5"/>
              </a:rPr>
              <a:t>http</a:t>
            </a:r>
            <a:r>
              <a:rPr lang="ru-RU" sz="1300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US" sz="1300" dirty="0">
                <a:solidFill>
                  <a:prstClr val="black"/>
                </a:solidFill>
                <a:hlinkClick r:id="rId5"/>
              </a:rPr>
              <a:t>clck.ru</a:t>
            </a:r>
            <a:r>
              <a:rPr lang="ru-RU" sz="1300" dirty="0">
                <a:solidFill>
                  <a:prstClr val="black"/>
                </a:solidFill>
                <a:hlinkClick r:id="rId5"/>
              </a:rPr>
              <a:t>/</a:t>
            </a:r>
            <a:r>
              <a:rPr lang="en-US" sz="1300" dirty="0">
                <a:solidFill>
                  <a:prstClr val="black"/>
                </a:solidFill>
                <a:hlinkClick r:id="rId5"/>
              </a:rPr>
              <a:t>sH8mJ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300" dirty="0">
                <a:solidFill>
                  <a:prstClr val="black"/>
                </a:solidFill>
              </a:rPr>
              <a:t>Реестр адаптированных дополнительных общеобразовательных общеразвивающих программ </a:t>
            </a:r>
          </a:p>
          <a:p>
            <a:pPr marL="0" lvl="0" indent="0" algn="just">
              <a:buNone/>
            </a:pPr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ФГБУ «Федеральный центр </a:t>
            </a:r>
            <a:r>
              <a:rPr lang="ru-RU" sz="1200" dirty="0" smtClean="0">
                <a:solidFill>
                  <a:prstClr val="black"/>
                </a:solidFill>
              </a:rPr>
              <a:t>организационно-методического  </a:t>
            </a:r>
            <a:r>
              <a:rPr lang="ru-RU" sz="1200" dirty="0">
                <a:solidFill>
                  <a:prstClr val="black"/>
                </a:solidFill>
              </a:rPr>
              <a:t>обеспечения физического воспитания» - </a:t>
            </a:r>
          </a:p>
          <a:p>
            <a:pPr marL="0" lvl="0" indent="0" algn="just">
              <a:buNone/>
            </a:pP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АДОП физкультурно-спортивной направленности</a:t>
            </a:r>
            <a:r>
              <a:rPr lang="ru-RU" sz="1200" dirty="0" smtClean="0">
                <a:solidFill>
                  <a:prstClr val="black"/>
                </a:solidFill>
              </a:rPr>
              <a:t>) </a:t>
            </a:r>
          </a:p>
          <a:p>
            <a:pPr marL="0" lvl="0" indent="0" algn="just">
              <a:buNone/>
            </a:pPr>
            <a:r>
              <a:rPr lang="en-US" sz="1300" dirty="0" smtClean="0">
                <a:solidFill>
                  <a:prstClr val="black"/>
                </a:solidFill>
                <a:hlinkClick r:id="rId6"/>
              </a:rPr>
              <a:t>https</a:t>
            </a:r>
            <a:r>
              <a:rPr lang="ru-RU" sz="1300" dirty="0">
                <a:solidFill>
                  <a:prstClr val="black"/>
                </a:solidFill>
                <a:hlinkClick r:id="rId6"/>
              </a:rPr>
              <a:t>://</a:t>
            </a:r>
            <a:r>
              <a:rPr lang="ru-RU" sz="1300" dirty="0" err="1">
                <a:solidFill>
                  <a:prstClr val="black"/>
                </a:solidFill>
                <a:hlinkClick r:id="rId6"/>
              </a:rPr>
              <a:t>фцомофв.рф</a:t>
            </a:r>
            <a:r>
              <a:rPr lang="ru-RU" sz="1300" dirty="0">
                <a:solidFill>
                  <a:prstClr val="black"/>
                </a:solidFill>
                <a:hlinkClick r:id="rId6"/>
              </a:rPr>
              <a:t>/</a:t>
            </a:r>
            <a:r>
              <a:rPr lang="en-US" sz="1300" dirty="0">
                <a:solidFill>
                  <a:prstClr val="black"/>
                </a:solidFill>
                <a:hlinkClick r:id="rId6"/>
              </a:rPr>
              <a:t>activities</a:t>
            </a:r>
            <a:r>
              <a:rPr lang="ru-RU" sz="1300" dirty="0">
                <a:solidFill>
                  <a:prstClr val="black"/>
                </a:solidFill>
                <a:hlinkClick r:id="rId6"/>
              </a:rPr>
              <a:t>/</a:t>
            </a:r>
            <a:r>
              <a:rPr lang="en-US" sz="1300" dirty="0" err="1">
                <a:solidFill>
                  <a:prstClr val="black"/>
                </a:solidFill>
                <a:hlinkClick r:id="rId6"/>
              </a:rPr>
              <a:t>org_metod</a:t>
            </a:r>
            <a:r>
              <a:rPr lang="ru-RU" sz="1300" dirty="0">
                <a:solidFill>
                  <a:prstClr val="black"/>
                </a:solidFill>
                <a:hlinkClick r:id="rId6"/>
              </a:rPr>
              <a:t>/</a:t>
            </a:r>
            <a:r>
              <a:rPr lang="en-US" sz="1300" dirty="0">
                <a:solidFill>
                  <a:prstClr val="black"/>
                </a:solidFill>
                <a:hlinkClick r:id="rId6"/>
              </a:rPr>
              <a:t>page520</a:t>
            </a:r>
            <a:r>
              <a:rPr lang="ru-RU" sz="1300" dirty="0">
                <a:solidFill>
                  <a:prstClr val="black"/>
                </a:solidFill>
                <a:hlinkClick r:id="rId6"/>
              </a:rPr>
              <a:t>/</a:t>
            </a:r>
            <a:r>
              <a:rPr lang="en-US" sz="1300" dirty="0">
                <a:solidFill>
                  <a:prstClr val="black"/>
                </a:solidFill>
                <a:hlinkClick r:id="rId6"/>
              </a:rPr>
              <a:t>page815</a:t>
            </a:r>
            <a:endParaRPr lang="en-US" sz="13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2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2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ru-RU" sz="1300" dirty="0" smtClean="0"/>
          </a:p>
          <a:p>
            <a:pPr marL="0" indent="0" algn="just">
              <a:buNone/>
            </a:pPr>
            <a:endParaRPr lang="ru-RU" sz="1300" dirty="0" smtClean="0"/>
          </a:p>
          <a:p>
            <a:pPr marL="0" indent="0" algn="just">
              <a:buNone/>
            </a:pPr>
            <a:endParaRPr lang="ru-RU" sz="13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28569" y="107951"/>
            <a:ext cx="6313017" cy="98425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Всероссийское совещание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 субъектами Российской Федерации</a:t>
            </a:r>
            <a:b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 вопросам обеспечения в 2022 году охвата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дополнительными общеобразовательными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программами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детей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 ОВЗ,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детей-инвалидов (20 апреля 2022 г.)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50" y="2"/>
            <a:ext cx="1086160" cy="109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 bwMode="auto">
          <a:xfrm>
            <a:off x="0" y="-1"/>
            <a:ext cx="239968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68600" y="69851"/>
            <a:ext cx="6280150" cy="62864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Шаблон  для разработки и оформлению дополнительной общеобразовательной общеразвивающей программы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9840" y="996950"/>
            <a:ext cx="7810810" cy="3555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9" y="21431"/>
            <a:ext cx="1042641" cy="10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1949" y="1074744"/>
            <a:ext cx="7431583" cy="388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Tx/>
            </a:pPr>
            <a:r>
              <a:rPr lang="ru-RU" sz="1200" b="1" u="sng" kern="1200" dirty="0" smtClean="0">
                <a:solidFill>
                  <a:prstClr val="black"/>
                </a:solidFill>
                <a:latin typeface="Calibri"/>
                <a:ea typeface="+mn-ea"/>
              </a:rPr>
              <a:t>Структура дополнительной  общеобразовательной общеразвивающей программы</a:t>
            </a:r>
          </a:p>
          <a:p>
            <a:pPr algn="ctr">
              <a:spcBef>
                <a:spcPct val="20000"/>
              </a:spcBef>
              <a:buClrTx/>
            </a:pPr>
            <a:endParaRPr lang="ru-RU" sz="1200" b="1" u="sng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>
              <a:spcBef>
                <a:spcPct val="20000"/>
              </a:spcBef>
              <a:buClrTx/>
              <a:buFont typeface="Arial" pitchFamily="34" charset="0"/>
              <a:buAutoNum type="arabicPeriod"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ТИТУЛЬНЫЙ ЛИСТ</a:t>
            </a:r>
          </a:p>
          <a:p>
            <a:pPr marL="342900" indent="-342900">
              <a:spcBef>
                <a:spcPct val="20000"/>
              </a:spcBef>
              <a:buClrTx/>
              <a:buFont typeface="Arial" pitchFamily="34" charset="0"/>
              <a:buAutoNum type="arabicPeriod"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ПОЯСНИТЕЛЬНАЯ ЗАПИСКА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Актуальность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2.2. Возможность использования программы в других образовательных системах 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2.3. Цель, задачи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2.4. Отличительные особенности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2.5. Характеристика обучающихся по программе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2.6. Сроки и этапы реализации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2.7. </a:t>
            </a:r>
            <a:r>
              <a:rPr lang="ru-RU" sz="1100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и режим </a:t>
            </a:r>
            <a:r>
              <a:rPr lang="ru-RU" sz="11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занятий по программе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2.8. Ожидаемые результаты и форма их проверки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2.9. Формы контроля и подведения итогов реализации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УЧЕБНЫЙ ПЛАН, УЧЕБНО - ТЕМАТИЧЕСКИЙ ПЛАН, КАЛЕНДАРНЫЙ УЧЕБНЫЙ ГРАФИК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u="sng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СОДЕРЖАНИЕ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ru-RU" sz="11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УСЛОВИЯ РЕАЛИЗАЦИИ ПРОГРАММЫ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СПИСОК ИНФОРМАЦИОННЫХ РЕСУРСОВ</a:t>
            </a:r>
          </a:p>
          <a:p>
            <a:pPr>
              <a:spcBef>
                <a:spcPct val="20000"/>
              </a:spcBef>
              <a:buClrTx/>
            </a:pPr>
            <a:r>
              <a:rPr lang="ru-RU" sz="11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СТИЛЬ И КУЛЬТУРА ОФОРМЛЕНИЯ </a:t>
            </a:r>
            <a:r>
              <a:rPr lang="ru-RU" sz="1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ПРОГРАММЫ</a:t>
            </a:r>
            <a:endParaRPr lang="ru-RU" sz="1100" b="1" kern="1200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930445" y="2348178"/>
            <a:ext cx="790041" cy="13094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74" y="3961715"/>
            <a:ext cx="11461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ts for Therapy Breakthrough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FEFEF"/>
      </a:lt2>
      <a:accent1>
        <a:srgbClr val="A7C7E4"/>
      </a:accent1>
      <a:accent2>
        <a:srgbClr val="3F67A8"/>
      </a:accent2>
      <a:accent3>
        <a:srgbClr val="679FDA"/>
      </a:accent3>
      <a:accent4>
        <a:srgbClr val="EFEFEF"/>
      </a:accent4>
      <a:accent5>
        <a:srgbClr val="EFEFEF"/>
      </a:accent5>
      <a:accent6>
        <a:srgbClr val="85C5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8577</TotalTime>
  <Words>1286</Words>
  <Application>Microsoft Office PowerPoint</Application>
  <PresentationFormat>Экран (16:9)</PresentationFormat>
  <Paragraphs>156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Arial</vt:lpstr>
      <vt:lpstr>Oswald</vt:lpstr>
      <vt:lpstr>Hiragino Sans W4</vt:lpstr>
      <vt:lpstr>Roboto</vt:lpstr>
      <vt:lpstr>Times New Roman</vt:lpstr>
      <vt:lpstr>Calibri Light</vt:lpstr>
      <vt:lpstr>Wingdings</vt:lpstr>
      <vt:lpstr>Calibri</vt:lpstr>
      <vt:lpstr>Lato</vt:lpstr>
      <vt:lpstr>Arial Unicode MS</vt:lpstr>
      <vt:lpstr>Gurmukhi Sangam MN</vt:lpstr>
      <vt:lpstr>Pets for Therapy Breakthrough by Slidesgo</vt:lpstr>
      <vt:lpstr>9_Тема Office</vt:lpstr>
      <vt:lpstr>10_Тема Office</vt:lpstr>
      <vt:lpstr>8_Тема Office</vt:lpstr>
      <vt:lpstr>15_Тема Office</vt:lpstr>
      <vt:lpstr>16_Тема Office</vt:lpstr>
      <vt:lpstr>17_Тема Office</vt:lpstr>
      <vt:lpstr>1_Тема Office</vt:lpstr>
      <vt:lpstr> Министерство образования Архангельской области  Государственное бюджетное образовательное учреждение  дополнительного образования Архангельской области  «Дворец детского и юношеского творчества» </vt:lpstr>
      <vt:lpstr>Федеральный проект  «Успех каждого ребенка»</vt:lpstr>
      <vt:lpstr>Нормативно-правовые основы проектирования дополнительных общеобразовательных  программ</vt:lpstr>
      <vt:lpstr>Нормативно-правовые основы проектирования дополнительных общеобразовательных  программ</vt:lpstr>
      <vt:lpstr>Целевая модель развития региональной системы дополнительного образования детей  в Архангельской области</vt:lpstr>
      <vt:lpstr>Методические рекомендации</vt:lpstr>
      <vt:lpstr>Концепция развития дополнительного образования детей до 2030 года  (распоряжение Правительства РФ от 31 марта 2022 г. № 678-р)</vt:lpstr>
      <vt:lpstr>Всероссийское совещание с субъектами Российской Федерации по вопросам обеспечения в 2022 году охвата  дополнительными общеобразовательными программами  детей с ОВЗ, детей-инвалидов (20 апреля 2022 г.)</vt:lpstr>
      <vt:lpstr>Шаблон  для разработки и оформлению дополнительной общеобразовательной общеразвивающей программы</vt:lpstr>
      <vt:lpstr>Концепция развития дополнительного образования детей до 2030 года  (распоряжение Правительства РФ от 31 марта 2022 г. № 678-р)</vt:lpstr>
      <vt:lpstr>  Приоритеты обновления содержания  и технологий  </vt:lpstr>
      <vt:lpstr>Приоритеты обновления содержания и технологий</vt:lpstr>
      <vt:lpstr> Методическое сопровождение проектирования и разработки дополнительных общеобразовательных общеразвивающих программ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практико-ориентированный интенсив-курс по реализации дополнительных образовательных программ разного типа</dc:title>
  <dc:creator>Ирина В. Цыбун</dc:creator>
  <cp:lastModifiedBy>Metod</cp:lastModifiedBy>
  <cp:revision>425</cp:revision>
  <cp:lastPrinted>2021-09-21T13:36:39Z</cp:lastPrinted>
  <dcterms:modified xsi:type="dcterms:W3CDTF">2022-12-12T10:23:21Z</dcterms:modified>
</cp:coreProperties>
</file>