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BA"/>
    <a:srgbClr val="FD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-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B720676-0CB5-46B2-BCA7-A63113AF85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E9A1D4D-E7D0-47E5-9DC7-6F0DDF250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6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0676-0CB5-46B2-BCA7-A63113AF85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1D4D-E7D0-47E5-9DC7-6F0DDF250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0676-0CB5-46B2-BCA7-A63113AF85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1D4D-E7D0-47E5-9DC7-6F0DDF250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00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0676-0CB5-46B2-BCA7-A63113AF85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1D4D-E7D0-47E5-9DC7-6F0DDF250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0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0676-0CB5-46B2-BCA7-A63113AF85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1D4D-E7D0-47E5-9DC7-6F0DDF250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3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0676-0CB5-46B2-BCA7-A63113AF85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1D4D-E7D0-47E5-9DC7-6F0DDF250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8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0676-0CB5-46B2-BCA7-A63113AF85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1D4D-E7D0-47E5-9DC7-6F0DDF250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0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0676-0CB5-46B2-BCA7-A63113AF85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1D4D-E7D0-47E5-9DC7-6F0DDF250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9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0676-0CB5-46B2-BCA7-A63113AF85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1D4D-E7D0-47E5-9DC7-6F0DDF250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9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0676-0CB5-46B2-BCA7-A63113AF85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E9A1D4D-E7D0-47E5-9DC7-6F0DDF250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18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B720676-0CB5-46B2-BCA7-A63113AF85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E9A1D4D-E7D0-47E5-9DC7-6F0DDF250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98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B720676-0CB5-46B2-BCA7-A63113AF8526}" type="datetimeFigureOut">
              <a:rPr lang="en-US" smtClean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E9A1D4D-E7D0-47E5-9DC7-6F0DDF2502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08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pionerov.ru/detskie-centry/vdc-smena.html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lck.ru/33dxh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00132F-69B1-6B40-3B89-7E00DB002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0409" y="896912"/>
            <a:ext cx="9130553" cy="4235823"/>
          </a:xfrm>
        </p:spPr>
        <p:txBody>
          <a:bodyPr>
            <a:normAutofit/>
          </a:bodyPr>
          <a:lstStyle/>
          <a:p>
            <a:pPr algn="ctr"/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Информация </a:t>
            </a: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/>
            </a:r>
            <a:b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для </a:t>
            </a:r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отбора и участия по региональной квоте в сменах ВДЦ «Смена» 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81AB3F5-4F6F-072F-9BB6-79FB1965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142" y="0"/>
            <a:ext cx="2483858" cy="24838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3E0B50-9A04-2F7E-6D5B-2B75DF685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8142" y="4374143"/>
            <a:ext cx="2483858" cy="248385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8AD1D3-9FB3-7239-92D9-5FE609FAB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142" y="2187071"/>
            <a:ext cx="2483858" cy="2483858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5ECD8174-A72F-EDAA-00AE-778D72F8F9C0}"/>
              </a:ext>
            </a:extLst>
          </p:cNvPr>
          <p:cNvCxnSpPr>
            <a:cxnSpLocks/>
          </p:cNvCxnSpPr>
          <p:nvPr/>
        </p:nvCxnSpPr>
        <p:spPr>
          <a:xfrm flipH="1">
            <a:off x="577586" y="1570632"/>
            <a:ext cx="8896195" cy="0"/>
          </a:xfrm>
          <a:prstGeom prst="line">
            <a:avLst/>
          </a:prstGeom>
          <a:ln>
            <a:solidFill>
              <a:srgbClr val="0000B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F6DEAE4C-26A3-B52D-2B99-C9B38A0964A5}"/>
              </a:ext>
            </a:extLst>
          </p:cNvPr>
          <p:cNvCxnSpPr>
            <a:cxnSpLocks/>
          </p:cNvCxnSpPr>
          <p:nvPr/>
        </p:nvCxnSpPr>
        <p:spPr>
          <a:xfrm flipH="1">
            <a:off x="577587" y="5239935"/>
            <a:ext cx="8896195" cy="0"/>
          </a:xfrm>
          <a:prstGeom prst="line">
            <a:avLst/>
          </a:prstGeom>
          <a:ln>
            <a:solidFill>
              <a:srgbClr val="0000BA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\\192.168.0.4\FileDDUT\Шаблоны\Логотипы\ЛОГО-ДВОРЕЦ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" y="254407"/>
            <a:ext cx="3256547" cy="108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0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C6A45C-BD4E-F740-7675-5776825A8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4141" y="-13230"/>
            <a:ext cx="4607859" cy="2178206"/>
          </a:xfrm>
        </p:spPr>
        <p:txBody>
          <a:bodyPr/>
          <a:lstStyle/>
          <a:p>
            <a:pPr algn="ctr"/>
            <a:r>
              <a:rPr lang="ru-RU" sz="5400" dirty="0"/>
              <a:t>Первый шаг: </a:t>
            </a:r>
            <a:r>
              <a:rPr lang="ru-RU" sz="5400" dirty="0" smtClean="0"/>
              <a:t>ознакомление</a:t>
            </a:r>
            <a:endParaRPr lang="en-US" sz="54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BA7783EB-7B0E-C4F3-6C33-6EC4E9DAB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49" t="10461" r="69204" b="7075"/>
          <a:stretch/>
        </p:blipFill>
        <p:spPr>
          <a:xfrm>
            <a:off x="610530" y="174812"/>
            <a:ext cx="2722923" cy="626632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4E8DE1-88BA-3C35-1CAD-4CAE2F069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93552" y="2300782"/>
            <a:ext cx="4299284" cy="3999631"/>
          </a:xfrm>
        </p:spPr>
        <p:txBody>
          <a:bodyPr>
            <a:noAutofit/>
          </a:bodyPr>
          <a:lstStyle/>
          <a:p>
            <a:pPr algn="ctr"/>
            <a:r>
              <a:rPr lang="ru-RU" sz="2500" dirty="0"/>
              <a:t>Посетить сайт </a:t>
            </a:r>
            <a:r>
              <a:rPr lang="ru-RU" sz="2500" dirty="0" smtClean="0"/>
              <a:t>ГБОУ </a:t>
            </a:r>
            <a:r>
              <a:rPr lang="ru-RU" sz="2500" dirty="0"/>
              <a:t>«ДДЮТ</a:t>
            </a:r>
            <a:r>
              <a:rPr lang="ru-RU" sz="2500" dirty="0" smtClean="0"/>
              <a:t>» (</a:t>
            </a:r>
            <a:r>
              <a:rPr lang="en-US" sz="2500" dirty="0" smtClean="0"/>
              <a:t>pionerov.ru)</a:t>
            </a:r>
            <a:r>
              <a:rPr lang="ru-RU" sz="2500" dirty="0"/>
              <a:t>;</a:t>
            </a:r>
            <a:r>
              <a:rPr lang="ru-RU" sz="2500" dirty="0" smtClean="0"/>
              <a:t> </a:t>
            </a:r>
          </a:p>
          <a:p>
            <a:pPr algn="ctr"/>
            <a:r>
              <a:rPr lang="ru-RU" sz="2500" dirty="0" smtClean="0"/>
              <a:t>Ознакомиться с информацией </a:t>
            </a:r>
            <a:br>
              <a:rPr lang="ru-RU" sz="2500" dirty="0" smtClean="0"/>
            </a:br>
            <a:r>
              <a:rPr lang="ru-RU" sz="2500" dirty="0" smtClean="0"/>
              <a:t>по путёвкам </a:t>
            </a:r>
            <a:r>
              <a:rPr lang="ru-RU" sz="2500" dirty="0"/>
              <a:t>в ВДЦ «Смена</a:t>
            </a:r>
            <a:r>
              <a:rPr lang="ru-RU" sz="2500" dirty="0" smtClean="0"/>
              <a:t>» </a:t>
            </a:r>
            <a:r>
              <a:rPr lang="ru-RU" sz="2500" dirty="0"/>
              <a:t>(</a:t>
            </a:r>
            <a:r>
              <a:rPr lang="ru-RU" sz="2500" dirty="0" smtClean="0"/>
              <a:t>раздел </a:t>
            </a:r>
            <a:r>
              <a:rPr lang="ru-RU" sz="2500" dirty="0"/>
              <a:t>«Детские центры</a:t>
            </a:r>
            <a:r>
              <a:rPr lang="ru-RU" sz="2500" dirty="0" smtClean="0"/>
              <a:t>», </a:t>
            </a:r>
            <a:r>
              <a:rPr lang="ru-RU" sz="2500" dirty="0"/>
              <a:t>подраздел «ВДЦ Смена»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или </a:t>
            </a:r>
            <a:r>
              <a:rPr lang="ru-RU" sz="2500" dirty="0"/>
              <a:t>перейдя </a:t>
            </a:r>
            <a:r>
              <a:rPr lang="ru-RU" sz="2500" dirty="0" smtClean="0"/>
              <a:t/>
            </a:r>
            <a:br>
              <a:rPr lang="ru-RU" sz="2500" dirty="0" smtClean="0"/>
            </a:br>
            <a:r>
              <a:rPr lang="ru-RU" sz="2500" dirty="0" smtClean="0"/>
              <a:t>по </a:t>
            </a:r>
            <a:r>
              <a:rPr lang="ru-RU" sz="2500" dirty="0"/>
              <a:t>ссылке </a:t>
            </a:r>
            <a:r>
              <a:rPr lang="ru-RU" sz="2500" dirty="0" smtClean="0"/>
              <a:t>слева).</a:t>
            </a:r>
            <a:endParaRPr lang="en-US" sz="25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9A2922-722A-9066-DA75-47F3E32AC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149" y="1075873"/>
            <a:ext cx="2462997" cy="3415445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0A7E2E3-DEFA-104D-557F-1382022DD5A7}"/>
              </a:ext>
            </a:extLst>
          </p:cNvPr>
          <p:cNvSpPr/>
          <p:nvPr/>
        </p:nvSpPr>
        <p:spPr>
          <a:xfrm>
            <a:off x="1289345" y="3434953"/>
            <a:ext cx="1004341" cy="224852"/>
          </a:xfrm>
          <a:prstGeom prst="rect">
            <a:avLst/>
          </a:prstGeom>
          <a:noFill/>
          <a:ln>
            <a:solidFill>
              <a:srgbClr val="000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xmlns="" id="{6FB1358D-67C2-2779-2BEC-AF4114AD0486}"/>
              </a:ext>
            </a:extLst>
          </p:cNvPr>
          <p:cNvSpPr/>
          <p:nvPr/>
        </p:nvSpPr>
        <p:spPr>
          <a:xfrm rot="10800000">
            <a:off x="2758431" y="3429000"/>
            <a:ext cx="779489" cy="224852"/>
          </a:xfrm>
          <a:prstGeom prst="rightArrow">
            <a:avLst/>
          </a:prstGeom>
          <a:solidFill>
            <a:srgbClr val="0000BA"/>
          </a:solidFill>
          <a:ln>
            <a:solidFill>
              <a:srgbClr val="0000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4B0600-95A8-8F9E-AEEF-C6EC2C180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859" y="1060139"/>
            <a:ext cx="2481287" cy="2481287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xmlns="" id="{8080C93F-5511-95B5-38CC-5A139A3AA79F}"/>
              </a:ext>
            </a:extLst>
          </p:cNvPr>
          <p:cNvSpPr txBox="1"/>
          <p:nvPr/>
        </p:nvSpPr>
        <p:spPr>
          <a:xfrm>
            <a:off x="4341149" y="3653853"/>
            <a:ext cx="2462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https://pionerov.ru/detskie-centry/vdc-smena.html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95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9C1699-0781-AAC1-398D-8EE767D6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482" y="0"/>
            <a:ext cx="4567518" cy="2084294"/>
          </a:xfrm>
        </p:spPr>
        <p:txBody>
          <a:bodyPr/>
          <a:lstStyle/>
          <a:p>
            <a:pPr algn="ctr"/>
            <a:r>
              <a:rPr lang="ru-RU" sz="5400" dirty="0"/>
              <a:t>Первый шаг: о</a:t>
            </a:r>
            <a:r>
              <a:rPr lang="ru-RU" sz="5400" dirty="0" smtClean="0"/>
              <a:t>знакомление</a:t>
            </a:r>
            <a:endParaRPr lang="en-US" sz="5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73CB75A-04D1-FDBC-CC2C-DDF74986A0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141" y="1653518"/>
            <a:ext cx="7085280" cy="333534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C2728B8-0715-4758-CB7A-FB29FE62C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31149" y="2084293"/>
            <a:ext cx="3815710" cy="4249271"/>
          </a:xfrm>
        </p:spPr>
        <p:txBody>
          <a:bodyPr>
            <a:noAutofit/>
          </a:bodyPr>
          <a:lstStyle/>
          <a:p>
            <a:pPr algn="just"/>
            <a:r>
              <a:rPr lang="ru-RU" sz="2400" dirty="0"/>
              <a:t>В подразделе «ВДЦ Смена» </a:t>
            </a:r>
            <a:r>
              <a:rPr lang="ru-RU" sz="2400" dirty="0" smtClean="0"/>
              <a:t>расположена информация </a:t>
            </a:r>
            <a:r>
              <a:rPr lang="ru-RU" sz="2400" dirty="0"/>
              <a:t>о </a:t>
            </a:r>
            <a:r>
              <a:rPr lang="ru-RU" sz="2400" dirty="0" smtClean="0"/>
              <a:t>деятельности детского центра, о </a:t>
            </a:r>
            <a:r>
              <a:rPr lang="ru-RU" sz="2400" dirty="0"/>
              <a:t>квотах на </a:t>
            </a:r>
            <a:r>
              <a:rPr lang="ru-RU" sz="2400" dirty="0" smtClean="0"/>
              <a:t>текущий год, </a:t>
            </a:r>
            <a:r>
              <a:rPr lang="ru-RU" sz="2400" dirty="0" smtClean="0">
                <a:solidFill>
                  <a:schemeClr val="tx1"/>
                </a:solidFill>
              </a:rPr>
              <a:t>информация </a:t>
            </a:r>
            <a:r>
              <a:rPr lang="ru-RU" sz="2400" dirty="0">
                <a:solidFill>
                  <a:schemeClr val="tx1"/>
                </a:solidFill>
              </a:rPr>
              <a:t>для отбора. 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dirty="0" smtClean="0"/>
              <a:t>На </a:t>
            </a:r>
            <a:r>
              <a:rPr lang="ru-RU" sz="2400" dirty="0"/>
              <a:t>этом </a:t>
            </a:r>
            <a:r>
              <a:rPr lang="ru-RU" sz="2400" dirty="0" smtClean="0"/>
              <a:t>этапе </a:t>
            </a:r>
            <a:r>
              <a:rPr lang="ru-RU" sz="2400" dirty="0"/>
              <a:t>Вам необходимо </a:t>
            </a:r>
            <a:r>
              <a:rPr lang="ru-RU" sz="2400" dirty="0" smtClean="0"/>
              <a:t>выбрать </a:t>
            </a:r>
            <a:r>
              <a:rPr lang="ru-RU" sz="2400" dirty="0"/>
              <a:t>смену, тематика </a:t>
            </a:r>
            <a:r>
              <a:rPr lang="ru-RU" sz="2400" dirty="0" smtClean="0"/>
              <a:t>которой </a:t>
            </a:r>
            <a:r>
              <a:rPr lang="ru-RU" sz="2400" dirty="0"/>
              <a:t>наиболее интересна Вашему ребёнку.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754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92E7EC-FD55-7F42-CF42-8FEF06108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4482" y="182657"/>
            <a:ext cx="4567518" cy="1610861"/>
          </a:xfrm>
        </p:spPr>
        <p:txBody>
          <a:bodyPr/>
          <a:lstStyle/>
          <a:p>
            <a:pPr algn="ctr"/>
            <a:r>
              <a:rPr lang="ru-RU" sz="5700" dirty="0"/>
              <a:t>Второй шаг: подача заявки</a:t>
            </a:r>
            <a:endParaRPr lang="en-US" sz="5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52DF51-7A1D-4693-339F-4E0379A29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3823878-7A2E-3B31-C2B2-C8AAB3DBC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7425" y="1838848"/>
            <a:ext cx="4280598" cy="492369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2400" dirty="0"/>
              <a:t>Приём заявок в ВДЦ «</a:t>
            </a:r>
            <a:r>
              <a:rPr lang="ru-RU" sz="2400" dirty="0" smtClean="0"/>
              <a:t>Смена» осуществляться </a:t>
            </a:r>
            <a:r>
              <a:rPr lang="ru-RU" sz="2400" b="1" u="sng" dirty="0" smtClean="0"/>
              <a:t>только</a:t>
            </a:r>
            <a:r>
              <a:rPr lang="ru-RU" sz="2400" dirty="0" smtClean="0"/>
              <a:t>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2400" dirty="0" smtClean="0"/>
              <a:t>через информационно-образовательную цифровую платформу </a:t>
            </a:r>
            <a:r>
              <a:rPr lang="ru-RU" sz="2400" dirty="0"/>
              <a:t>Всероссийского детского центра «Смена</a:t>
            </a:r>
            <a:r>
              <a:rPr lang="ru-RU" sz="2400" dirty="0" smtClean="0"/>
              <a:t>» (</a:t>
            </a:r>
            <a:r>
              <a:rPr lang="en-US" sz="2400" dirty="0"/>
              <a:t>https://ais-smena.pba.su</a:t>
            </a:r>
            <a:r>
              <a:rPr lang="en-US" sz="2400" dirty="0" smtClean="0"/>
              <a:t>/</a:t>
            </a:r>
            <a:r>
              <a:rPr lang="ru-RU" sz="2400" dirty="0" smtClean="0"/>
              <a:t>)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Перейти на сайт Вы можете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2400" dirty="0" smtClean="0"/>
              <a:t>по ссылке или введя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2400" dirty="0" smtClean="0"/>
              <a:t>в поисковой строке 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ru-RU" sz="2400" dirty="0" smtClean="0"/>
              <a:t>«АИС «Смена»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0" r="28878" b="6647"/>
          <a:stretch/>
        </p:blipFill>
        <p:spPr bwMode="auto">
          <a:xfrm>
            <a:off x="130629" y="618385"/>
            <a:ext cx="7446183" cy="4782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 flipH="1">
            <a:off x="4421275" y="2542232"/>
            <a:ext cx="773723" cy="170822"/>
          </a:xfrm>
          <a:prstGeom prst="rightArrow">
            <a:avLst/>
          </a:prstGeom>
          <a:solidFill>
            <a:srgbClr val="0000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13" y="1423395"/>
            <a:ext cx="7921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10" y="1208716"/>
            <a:ext cx="2883877" cy="1200329"/>
          </a:xfrm>
          <a:prstGeom prst="rect">
            <a:avLst/>
          </a:prstGeom>
          <a:noFill/>
          <a:ln>
            <a:solidFill>
              <a:srgbClr val="0000BA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Сайт ВДЦ «Смена», </a:t>
            </a:r>
          </a:p>
          <a:p>
            <a:r>
              <a:rPr lang="ru-RU" dirty="0" smtClean="0"/>
              <a:t>при подаче заявки </a:t>
            </a:r>
          </a:p>
          <a:p>
            <a:r>
              <a:rPr lang="ru-RU" dirty="0" smtClean="0"/>
              <a:t>не забудьте ознакомиться </a:t>
            </a:r>
          </a:p>
          <a:p>
            <a:r>
              <a:rPr lang="ru-RU" dirty="0" smtClean="0"/>
              <a:t>с информацией на нём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5819" y="2442977"/>
            <a:ext cx="2060268" cy="369332"/>
          </a:xfrm>
          <a:prstGeom prst="rect">
            <a:avLst/>
          </a:prstGeom>
          <a:noFill/>
          <a:ln>
            <a:solidFill>
              <a:srgbClr val="0000BA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Сайт АИС «Смена»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94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09" y="2088665"/>
            <a:ext cx="4149969" cy="4268067"/>
          </a:xfrm>
        </p:spPr>
        <p:txBody>
          <a:bodyPr>
            <a:normAutofit/>
          </a:bodyPr>
          <a:lstStyle/>
          <a:p>
            <a:pPr algn="ctr">
              <a:spcBef>
                <a:spcPts val="300"/>
              </a:spcBef>
            </a:pPr>
            <a:r>
              <a:rPr lang="ru-RU" sz="2000" dirty="0" smtClean="0"/>
              <a:t>На сайте ВДЦ «Смена» </a:t>
            </a:r>
          </a:p>
          <a:p>
            <a:pPr algn="ctr">
              <a:spcBef>
                <a:spcPts val="300"/>
              </a:spcBef>
            </a:pPr>
            <a:r>
              <a:rPr lang="ru-RU" sz="2000" dirty="0" smtClean="0"/>
              <a:t>в разделе «Детям и родителям» размещена информация о том, </a:t>
            </a:r>
          </a:p>
          <a:p>
            <a:pPr algn="ctr">
              <a:spcBef>
                <a:spcPts val="300"/>
              </a:spcBef>
            </a:pPr>
            <a:r>
              <a:rPr lang="ru-RU" sz="2000" dirty="0" smtClean="0"/>
              <a:t>как получить путевку,</a:t>
            </a:r>
          </a:p>
          <a:p>
            <a:pPr algn="ctr">
              <a:spcBef>
                <a:spcPts val="300"/>
              </a:spcBef>
            </a:pPr>
            <a:r>
              <a:rPr lang="ru-RU" sz="2000" dirty="0"/>
              <a:t>к</a:t>
            </a:r>
            <a:r>
              <a:rPr lang="ru-RU" sz="2000" dirty="0" smtClean="0"/>
              <a:t>ак подать заявку </a:t>
            </a:r>
          </a:p>
          <a:p>
            <a:pPr algn="ctr">
              <a:spcBef>
                <a:spcPts val="300"/>
              </a:spcBef>
            </a:pPr>
            <a:r>
              <a:rPr lang="ru-RU" sz="2000" dirty="0" smtClean="0"/>
              <a:t>и другие материалы. </a:t>
            </a:r>
          </a:p>
          <a:p>
            <a:pPr algn="ctr">
              <a:spcBef>
                <a:spcPts val="300"/>
              </a:spcBef>
            </a:pPr>
            <a:endParaRPr lang="ru-RU" dirty="0" smtClean="0"/>
          </a:p>
          <a:p>
            <a:pPr algn="ctr">
              <a:spcBef>
                <a:spcPts val="300"/>
              </a:spcBef>
            </a:pPr>
            <a:endParaRPr lang="ru-RU" dirty="0"/>
          </a:p>
          <a:p>
            <a:pPr algn="ctr">
              <a:spcBef>
                <a:spcPts val="300"/>
              </a:spcBef>
            </a:pPr>
            <a:endParaRPr lang="ru-RU" dirty="0" smtClean="0"/>
          </a:p>
          <a:p>
            <a:pPr algn="ctr">
              <a:spcBef>
                <a:spcPts val="300"/>
              </a:spcBef>
            </a:pPr>
            <a:r>
              <a:rPr lang="ru-RU" sz="2000" dirty="0" smtClean="0"/>
              <a:t>ссылка на электронный файл </a:t>
            </a:r>
          </a:p>
          <a:p>
            <a:pPr algn="ctr">
              <a:spcBef>
                <a:spcPts val="300"/>
              </a:spcBef>
            </a:pPr>
            <a:r>
              <a:rPr lang="ru-RU" sz="2000" dirty="0" smtClean="0"/>
              <a:t>с инструкцией по регистрации </a:t>
            </a:r>
          </a:p>
          <a:p>
            <a:pPr algn="ctr">
              <a:spcBef>
                <a:spcPts val="300"/>
              </a:spcBef>
            </a:pPr>
            <a:r>
              <a:rPr lang="ru-RU" sz="2000" dirty="0" smtClean="0"/>
              <a:t>и авторизации личных кабинетов.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794577" y="4586003"/>
            <a:ext cx="2276431" cy="369332"/>
          </a:xfrm>
          <a:prstGeom prst="rect">
            <a:avLst/>
          </a:prstGeom>
          <a:solidFill>
            <a:schemeClr val="bg1"/>
          </a:solidFill>
          <a:ln>
            <a:solidFill>
              <a:srgbClr val="0000B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https://clck.ru/33dxhe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25" y="0"/>
            <a:ext cx="5011738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12630" r="2833" b="7391"/>
          <a:stretch/>
        </p:blipFill>
        <p:spPr bwMode="auto">
          <a:xfrm>
            <a:off x="1205651" y="3139912"/>
            <a:ext cx="5676833" cy="267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12749" r="3470" b="6093"/>
          <a:stretch/>
        </p:blipFill>
        <p:spPr bwMode="auto">
          <a:xfrm>
            <a:off x="1145411" y="265418"/>
            <a:ext cx="5948726" cy="287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48" y="2268504"/>
            <a:ext cx="552537" cy="14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56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07087" y="0"/>
            <a:ext cx="4381080" cy="1849226"/>
          </a:xfrm>
        </p:spPr>
        <p:txBody>
          <a:bodyPr/>
          <a:lstStyle/>
          <a:p>
            <a:pPr algn="ctr"/>
            <a:r>
              <a:rPr lang="ru-RU" dirty="0" smtClean="0"/>
              <a:t>Третий шаг: Проверка поданной заявки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50088" y="1726433"/>
            <a:ext cx="4495078" cy="4839620"/>
          </a:xfrm>
        </p:spPr>
        <p:txBody>
          <a:bodyPr>
            <a:noAutofit/>
          </a:bodyPr>
          <a:lstStyle/>
          <a:p>
            <a:pPr algn="ctr">
              <a:spcBef>
                <a:spcPts val="300"/>
              </a:spcBef>
            </a:pPr>
            <a:r>
              <a:rPr lang="ru-RU" sz="1900" dirty="0" smtClean="0"/>
              <a:t>После подачи, заявку на выбранную смену проверяет региональный координатор программы.</a:t>
            </a:r>
          </a:p>
          <a:p>
            <a:pPr algn="ctr">
              <a:spcBef>
                <a:spcPts val="300"/>
              </a:spcBef>
            </a:pPr>
            <a:r>
              <a:rPr lang="ru-RU" sz="1900" dirty="0"/>
              <a:t>Е</a:t>
            </a:r>
            <a:r>
              <a:rPr lang="ru-RU" sz="1900" dirty="0" smtClean="0"/>
              <a:t>сли в процессе подачи заявки возникают трудности и вопросы, </a:t>
            </a:r>
          </a:p>
          <a:p>
            <a:pPr algn="ctr">
              <a:spcBef>
                <a:spcPts val="300"/>
              </a:spcBef>
            </a:pPr>
            <a:r>
              <a:rPr lang="ru-RU" sz="1900" u="sng" dirty="0" smtClean="0"/>
              <a:t>НЕ</a:t>
            </a:r>
            <a:r>
              <a:rPr lang="ru-RU" sz="1900" dirty="0" smtClean="0"/>
              <a:t> носящие технический характер </a:t>
            </a:r>
          </a:p>
          <a:p>
            <a:pPr algn="ctr">
              <a:spcBef>
                <a:spcPts val="300"/>
              </a:spcBef>
            </a:pPr>
            <a:r>
              <a:rPr lang="ru-RU" sz="1900" dirty="0" smtClean="0"/>
              <a:t>Вы можете обращаться </a:t>
            </a:r>
          </a:p>
          <a:p>
            <a:pPr algn="ctr">
              <a:spcBef>
                <a:spcPts val="300"/>
              </a:spcBef>
            </a:pPr>
            <a:r>
              <a:rPr lang="ru-RU" sz="1900" dirty="0" smtClean="0"/>
              <a:t>к региональному координатору </a:t>
            </a:r>
          </a:p>
          <a:p>
            <a:pPr algn="ctr">
              <a:spcBef>
                <a:spcPts val="300"/>
              </a:spcBef>
            </a:pPr>
            <a:r>
              <a:rPr lang="ru-RU" sz="1900" dirty="0" smtClean="0"/>
              <a:t>по контактным данным указанным </a:t>
            </a:r>
          </a:p>
          <a:p>
            <a:pPr algn="ctr">
              <a:spcBef>
                <a:spcPts val="300"/>
              </a:spcBef>
            </a:pPr>
            <a:r>
              <a:rPr lang="ru-RU" sz="1900" dirty="0" smtClean="0"/>
              <a:t>на слайде. </a:t>
            </a:r>
          </a:p>
          <a:p>
            <a:pPr algn="ctr">
              <a:spcBef>
                <a:spcPts val="300"/>
              </a:spcBef>
            </a:pPr>
            <a:r>
              <a:rPr lang="ru-RU" sz="1900" dirty="0" smtClean="0"/>
              <a:t>По техническим вопросам подачи заявок Вы </a:t>
            </a:r>
            <a:r>
              <a:rPr lang="ru-RU" sz="1900" dirty="0"/>
              <a:t>можете </a:t>
            </a:r>
            <a:r>
              <a:rPr lang="ru-RU" sz="1900" dirty="0" smtClean="0"/>
              <a:t>обращаться </a:t>
            </a:r>
          </a:p>
          <a:p>
            <a:pPr algn="ctr">
              <a:spcBef>
                <a:spcPts val="300"/>
              </a:spcBef>
            </a:pPr>
            <a:r>
              <a:rPr lang="ru-RU" sz="1900" dirty="0" smtClean="0"/>
              <a:t>в службу </a:t>
            </a:r>
            <a:r>
              <a:rPr lang="ru-RU" sz="1900" dirty="0"/>
              <a:t>реализации путевок </a:t>
            </a:r>
            <a:endParaRPr lang="ru-RU" sz="1900" dirty="0" smtClean="0"/>
          </a:p>
          <a:p>
            <a:pPr algn="ctr">
              <a:spcBef>
                <a:spcPts val="300"/>
              </a:spcBef>
            </a:pPr>
            <a:r>
              <a:rPr lang="ru-RU" sz="1900" dirty="0" smtClean="0"/>
              <a:t>и размещения ВДЦ «Смена»: </a:t>
            </a:r>
          </a:p>
          <a:p>
            <a:pPr algn="ctr">
              <a:spcBef>
                <a:spcPts val="300"/>
              </a:spcBef>
            </a:pPr>
            <a:r>
              <a:rPr lang="ru-RU" sz="1900" dirty="0" smtClean="0"/>
              <a:t>+7 </a:t>
            </a:r>
            <a:r>
              <a:rPr lang="ru-RU" sz="1900" dirty="0"/>
              <a:t>(86133) 93-520 (доб. 204), </a:t>
            </a:r>
            <a:r>
              <a:rPr lang="ru-RU" sz="1900" dirty="0" smtClean="0"/>
              <a:t>ais@smena.org</a:t>
            </a:r>
            <a:r>
              <a:rPr lang="ru-RU" sz="19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t="11849" r="16045" b="9161"/>
          <a:stretch/>
        </p:blipFill>
        <p:spPr bwMode="auto">
          <a:xfrm>
            <a:off x="140676" y="1125416"/>
            <a:ext cx="7417245" cy="470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65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892" y="-221064"/>
            <a:ext cx="4525108" cy="1637881"/>
          </a:xfrm>
        </p:spPr>
        <p:txBody>
          <a:bodyPr/>
          <a:lstStyle/>
          <a:p>
            <a:pPr algn="ctr"/>
            <a:r>
              <a:rPr lang="ru-RU" dirty="0" smtClean="0"/>
              <a:t>Четвёртый шаг: Оформление путёвки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452" y="251208"/>
            <a:ext cx="7114232" cy="6129495"/>
          </a:xfrm>
          <a:ln>
            <a:solidFill>
              <a:srgbClr val="0000BA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ahnschrift Light Condensed" pitchFamily="34" charset="0"/>
              </a:rPr>
              <a:t>Краткий список необходимых документов </a:t>
            </a:r>
            <a:br>
              <a:rPr lang="ru-RU" dirty="0" smtClean="0">
                <a:latin typeface="Bahnschrift Light Condensed" pitchFamily="34" charset="0"/>
              </a:rPr>
            </a:br>
            <a:r>
              <a:rPr lang="ru-RU" dirty="0" smtClean="0">
                <a:latin typeface="Bahnschrift Light Condensed" pitchFamily="34" charset="0"/>
              </a:rPr>
              <a:t>(для ознакомления):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latin typeface="Bahnschrift Light Condensed" pitchFamily="34" charset="0"/>
              </a:rPr>
              <a:t> </a:t>
            </a:r>
            <a:r>
              <a:rPr lang="ru-RU" sz="2200" dirty="0" smtClean="0">
                <a:latin typeface="Bahnschrift Light Condensed" pitchFamily="34" charset="0"/>
              </a:rPr>
              <a:t>копия </a:t>
            </a:r>
            <a:r>
              <a:rPr lang="ru-RU" sz="2200" dirty="0">
                <a:latin typeface="Bahnschrift Light Condensed" pitchFamily="34" charset="0"/>
              </a:rPr>
              <a:t>документа, удостоверяющего личность </a:t>
            </a:r>
            <a:r>
              <a:rPr lang="ru-RU" sz="2200" dirty="0" smtClean="0">
                <a:latin typeface="Bahnschrift Light Condensed" pitchFamily="34" charset="0"/>
              </a:rPr>
              <a:t>ребенка;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Bahnschrift Light Condensed" pitchFamily="34" charset="0"/>
              </a:rPr>
              <a:t> заявление родителя;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>
                <a:latin typeface="Bahnschrift Light Condensed" pitchFamily="34" charset="0"/>
              </a:rPr>
              <a:t> характеристика, заверенная подписью директора, либо иного уполномоченного </a:t>
            </a:r>
            <a:r>
              <a:rPr lang="ru-RU" sz="2200" dirty="0" smtClean="0">
                <a:latin typeface="Bahnschrift Light Condensed" pitchFamily="34" charset="0"/>
              </a:rPr>
              <a:t>лица </a:t>
            </a:r>
            <a:r>
              <a:rPr lang="ru-RU" sz="2200" dirty="0">
                <a:latin typeface="Bahnschrift Light Condensed" pitchFamily="34" charset="0"/>
              </a:rPr>
              <a:t>с</a:t>
            </a:r>
            <a:r>
              <a:rPr lang="ru-RU" sz="2200" dirty="0" smtClean="0">
                <a:latin typeface="Bahnschrift Light Condensed" pitchFamily="34" charset="0"/>
              </a:rPr>
              <a:t> </a:t>
            </a:r>
            <a:r>
              <a:rPr lang="ru-RU" sz="2200" dirty="0">
                <a:latin typeface="Bahnschrift Light Condensed" pitchFamily="34" charset="0"/>
              </a:rPr>
              <a:t>печатью учебного </a:t>
            </a:r>
            <a:r>
              <a:rPr lang="ru-RU" sz="2200" dirty="0" smtClean="0">
                <a:latin typeface="Bahnschrift Light Condensed" pitchFamily="34" charset="0"/>
              </a:rPr>
              <a:t>учреждения;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Bahnschrift Light Condensed" pitchFamily="34" charset="0"/>
              </a:rPr>
              <a:t> Справка </a:t>
            </a:r>
            <a:r>
              <a:rPr lang="ru-RU" sz="2200" dirty="0">
                <a:latin typeface="Bahnschrift Light Condensed" pitchFamily="34" charset="0"/>
              </a:rPr>
              <a:t>о состоянии здоровья ребенка, отъезжающего в организацию отдыха детей и их оздоровления (Форма № 079/у</a:t>
            </a:r>
            <a:r>
              <a:rPr lang="ru-RU" sz="2200" dirty="0" smtClean="0">
                <a:latin typeface="Bahnschrift Light Condensed" pitchFamily="34" charset="0"/>
              </a:rPr>
              <a:t>);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Bahnschrift Light Condensed" pitchFamily="34" charset="0"/>
              </a:rPr>
              <a:t> Заключение </a:t>
            </a:r>
            <a:r>
              <a:rPr lang="ru-RU" sz="2200" dirty="0">
                <a:latin typeface="Bahnschrift Light Condensed" pitchFamily="34" charset="0"/>
              </a:rPr>
              <a:t>врача-фтизиатра об отсутствии у ребенка заболевания </a:t>
            </a:r>
            <a:r>
              <a:rPr lang="ru-RU" sz="2200" dirty="0" smtClean="0">
                <a:latin typeface="Bahnschrift Light Condensed" pitchFamily="34" charset="0"/>
              </a:rPr>
              <a:t>туберкулезом;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Bahnschrift Light Condensed" pitchFamily="34" charset="0"/>
              </a:rPr>
              <a:t> Результаты </a:t>
            </a:r>
            <a:r>
              <a:rPr lang="ru-RU" sz="2200" dirty="0">
                <a:latin typeface="Bahnschrift Light Condensed" pitchFamily="34" charset="0"/>
              </a:rPr>
              <a:t>обследования на энтеробиоз и </a:t>
            </a:r>
            <a:r>
              <a:rPr lang="ru-RU" sz="2200" dirty="0" smtClean="0">
                <a:latin typeface="Bahnschrift Light Condensed" pitchFamily="34" charset="0"/>
              </a:rPr>
              <a:t>гименолепидоз;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Bahnschrift Light Condensed" pitchFamily="34" charset="0"/>
              </a:rPr>
              <a:t> Справка </a:t>
            </a:r>
            <a:r>
              <a:rPr lang="ru-RU" sz="2200" dirty="0">
                <a:latin typeface="Bahnschrift Light Condensed" pitchFamily="34" charset="0"/>
              </a:rPr>
              <a:t>об отсутствии контактов с инфекционными больными </a:t>
            </a:r>
            <a:r>
              <a:rPr lang="ru-RU" sz="2200" dirty="0" smtClean="0">
                <a:latin typeface="Bahnschrift Light Condensed" pitchFamily="34" charset="0"/>
              </a:rPr>
              <a:t/>
            </a:r>
            <a:br>
              <a:rPr lang="ru-RU" sz="2200" dirty="0" smtClean="0">
                <a:latin typeface="Bahnschrift Light Condensed" pitchFamily="34" charset="0"/>
              </a:rPr>
            </a:br>
            <a:r>
              <a:rPr lang="ru-RU" sz="2200" dirty="0" smtClean="0">
                <a:latin typeface="Bahnschrift Light Condensed" pitchFamily="34" charset="0"/>
              </a:rPr>
              <a:t>(</a:t>
            </a:r>
            <a:r>
              <a:rPr lang="ru-RU" sz="2200" dirty="0">
                <a:latin typeface="Bahnschrift Light Condensed" pitchFamily="34" charset="0"/>
              </a:rPr>
              <a:t>о санитарно-эпидемиологическом окружении) по месту жительства </a:t>
            </a:r>
            <a:r>
              <a:rPr lang="ru-RU" sz="2200" dirty="0" smtClean="0">
                <a:latin typeface="Bahnschrift Light Condensed" pitchFamily="34" charset="0"/>
              </a:rPr>
              <a:t/>
            </a:r>
            <a:br>
              <a:rPr lang="ru-RU" sz="2200" dirty="0" smtClean="0">
                <a:latin typeface="Bahnschrift Light Condensed" pitchFamily="34" charset="0"/>
              </a:rPr>
            </a:br>
            <a:r>
              <a:rPr lang="ru-RU" sz="2200" dirty="0" smtClean="0">
                <a:latin typeface="Bahnschrift Light Condensed" pitchFamily="34" charset="0"/>
              </a:rPr>
              <a:t>и обучения;</a:t>
            </a:r>
          </a:p>
          <a:p>
            <a:pPr>
              <a:buFont typeface="Wingdings" pitchFamily="2" charset="2"/>
              <a:buChar char="§"/>
            </a:pPr>
            <a:r>
              <a:rPr lang="ru-RU" sz="2200" dirty="0" smtClean="0">
                <a:latin typeface="Bahnschrift Light Condensed" pitchFamily="34" charset="0"/>
              </a:rPr>
              <a:t> Копия </a:t>
            </a:r>
            <a:r>
              <a:rPr lang="ru-RU" sz="2200" dirty="0">
                <a:latin typeface="Bahnschrift Light Condensed" pitchFamily="34" charset="0"/>
              </a:rPr>
              <a:t>полиса обязательного медицинского страхования </a:t>
            </a:r>
            <a:r>
              <a:rPr lang="ru-RU" sz="2200" dirty="0" smtClean="0">
                <a:latin typeface="Bahnschrift Light Condensed" pitchFamily="34" charset="0"/>
              </a:rPr>
              <a:t>ребенка.</a:t>
            </a:r>
            <a:endParaRPr lang="ru-RU" sz="2200" dirty="0">
              <a:latin typeface="Bahnschrift Light Condensed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97037" y="1607736"/>
            <a:ext cx="4381081" cy="5250263"/>
          </a:xfrm>
        </p:spPr>
        <p:txBody>
          <a:bodyPr/>
          <a:lstStyle/>
          <a:p>
            <a:pPr algn="just"/>
            <a:r>
              <a:rPr lang="ru-RU" dirty="0" smtClean="0"/>
              <a:t>Если Ваша заявка региональным координатором будет принята </a:t>
            </a:r>
            <a:br>
              <a:rPr lang="ru-RU" dirty="0" smtClean="0"/>
            </a:br>
            <a:r>
              <a:rPr lang="ru-RU" dirty="0" smtClean="0"/>
              <a:t>и переведена в статус «Получена путёвка» на электронную почту родителя и ребёнка придёт официальное письмо </a:t>
            </a:r>
            <a:br>
              <a:rPr lang="ru-RU" dirty="0" smtClean="0"/>
            </a:br>
            <a:r>
              <a:rPr lang="ru-RU" dirty="0" smtClean="0"/>
              <a:t>с подтверждением о получении путёвки.</a:t>
            </a:r>
          </a:p>
          <a:p>
            <a:pPr algn="just"/>
            <a:r>
              <a:rPr lang="ru-RU" dirty="0" smtClean="0"/>
              <a:t>В этом письме будет расписана подробная информация о документах, которые нужно подписать и подготовить перед отправкой ребёнка в ВДЦ «Смена», а также информация об оплате проезда.</a:t>
            </a:r>
          </a:p>
          <a:p>
            <a:pPr algn="ctr"/>
            <a:r>
              <a:rPr lang="ru-RU" sz="2000" b="1" u="sng" dirty="0"/>
              <a:t>Путёвка предоставляется бесплатно</a:t>
            </a:r>
            <a:r>
              <a:rPr lang="ru-RU" sz="2000" dirty="0"/>
              <a:t>, родители (законные представители) </a:t>
            </a:r>
            <a:r>
              <a:rPr lang="ru-RU" sz="2000" dirty="0" smtClean="0"/>
              <a:t>оплачивают </a:t>
            </a:r>
            <a:r>
              <a:rPr lang="ru-RU" sz="2000" b="1" u="sng" dirty="0"/>
              <a:t>проезд </a:t>
            </a:r>
            <a:r>
              <a:rPr lang="ru-RU" sz="2000" b="1" u="sng" dirty="0" smtClean="0"/>
              <a:t> и сопровождение детей </a:t>
            </a:r>
            <a:r>
              <a:rPr lang="ru-RU" sz="2000" b="1" u="sng" dirty="0"/>
              <a:t>до ВДЦ «Смена» и </a:t>
            </a:r>
            <a:r>
              <a:rPr lang="ru-RU" sz="2000" b="1" u="sng" dirty="0" smtClean="0"/>
              <a:t>обратно.</a:t>
            </a:r>
          </a:p>
        </p:txBody>
      </p:sp>
    </p:spTree>
    <p:extLst>
      <p:ext uri="{BB962C8B-B14F-4D97-AF65-F5344CB8AC3E}">
        <p14:creationId xmlns:p14="http://schemas.microsoft.com/office/powerpoint/2010/main" val="302775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1929" y="565504"/>
            <a:ext cx="10620505" cy="1761718"/>
          </a:xfrm>
        </p:spPr>
        <p:txBody>
          <a:bodyPr/>
          <a:lstStyle/>
          <a:p>
            <a:pPr algn="ctr"/>
            <a:r>
              <a:rPr lang="ru-RU" sz="5400" dirty="0" smtClean="0"/>
              <a:t>Пятый шаг: </a:t>
            </a:r>
            <a:br>
              <a:rPr lang="ru-RU" sz="5400" dirty="0" smtClean="0"/>
            </a:br>
            <a:r>
              <a:rPr lang="ru-RU" sz="5400" dirty="0" smtClean="0"/>
              <a:t>отправка ребёнка по региональной квоте в ВДЦ «Смена»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3794" y="2673951"/>
            <a:ext cx="10998624" cy="3762739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§"/>
            </a:pPr>
            <a:r>
              <a:rPr lang="ru-RU" sz="3000" dirty="0" smtClean="0"/>
              <a:t>За </a:t>
            </a:r>
            <a:r>
              <a:rPr lang="ru-RU" sz="3000" dirty="0"/>
              <a:t>несколько дней до отъезда, в оговоренную дату необходимо предоставить на проверку подготовленные документы ребёнка в ВДЦ «Смена», сделать это можно лично или дистанционно</a:t>
            </a:r>
            <a:r>
              <a:rPr lang="ru-RU" sz="3000" dirty="0" smtClean="0"/>
              <a:t>.</a:t>
            </a:r>
          </a:p>
          <a:p>
            <a:pPr marL="457200" indent="-457200" algn="just">
              <a:buFont typeface="Wingdings" pitchFamily="2" charset="2"/>
              <a:buChar char="§"/>
            </a:pPr>
            <a:r>
              <a:rPr lang="ru-RU" sz="3000" dirty="0" smtClean="0"/>
              <a:t>Кроме того, в </a:t>
            </a:r>
            <a:r>
              <a:rPr lang="ru-RU" sz="3000" dirty="0"/>
              <a:t>процессе оформления путёвки региональный координатор сообщит Вам каким маршрутом поедут дети,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в </a:t>
            </a:r>
            <a:r>
              <a:rPr lang="ru-RU" sz="3000" dirty="0"/>
              <a:t>дату отправки Вам необходимо прибыть в пункт отправления в оговоренное </a:t>
            </a:r>
            <a:r>
              <a:rPr lang="ru-RU" sz="3000" dirty="0" smtClean="0"/>
              <a:t>время.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50321905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6155</TotalTime>
  <Words>297</Words>
  <Application>Microsoft Office PowerPoint</Application>
  <PresentationFormat>Произвольный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Метрополия</vt:lpstr>
      <vt:lpstr>Информация  для отбора и участия по региональной квоте в сменах ВДЦ «Смена» </vt:lpstr>
      <vt:lpstr>Первый шаг: ознакомление</vt:lpstr>
      <vt:lpstr>Первый шаг: ознакомление</vt:lpstr>
      <vt:lpstr>Второй шаг: подача заявки</vt:lpstr>
      <vt:lpstr>Презентация PowerPoint</vt:lpstr>
      <vt:lpstr>Третий шаг: Проверка поданной заявки</vt:lpstr>
      <vt:lpstr>Четвёртый шаг: Оформление путёвки</vt:lpstr>
      <vt:lpstr>Пятый шаг:  отправка ребёнка по региональной квоте в ВДЦ «Смена»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для отбора и участия по региональной квоте в сменах ВДЦ «Смена»</dc:title>
  <dc:creator>Анна Соснина</dc:creator>
  <cp:lastModifiedBy>User</cp:lastModifiedBy>
  <cp:revision>21</cp:revision>
  <dcterms:created xsi:type="dcterms:W3CDTF">2023-02-13T06:55:21Z</dcterms:created>
  <dcterms:modified xsi:type="dcterms:W3CDTF">2023-03-29T12:59:57Z</dcterms:modified>
</cp:coreProperties>
</file>